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83" r:id="rId3"/>
    <p:sldId id="334" r:id="rId4"/>
    <p:sldId id="326" r:id="rId5"/>
    <p:sldId id="327" r:id="rId6"/>
    <p:sldId id="329" r:id="rId7"/>
    <p:sldId id="330" r:id="rId8"/>
    <p:sldId id="332" r:id="rId9"/>
    <p:sldId id="333" r:id="rId10"/>
    <p:sldId id="273" r:id="rId11"/>
    <p:sldId id="274" r:id="rId12"/>
    <p:sldId id="264" r:id="rId13"/>
    <p:sldId id="277" r:id="rId14"/>
    <p:sldId id="276" r:id="rId15"/>
    <p:sldId id="266" r:id="rId16"/>
    <p:sldId id="278" r:id="rId17"/>
    <p:sldId id="325" r:id="rId18"/>
    <p:sldId id="280" r:id="rId19"/>
    <p:sldId id="281" r:id="rId20"/>
    <p:sldId id="307" r:id="rId21"/>
    <p:sldId id="335" r:id="rId22"/>
    <p:sldId id="322" r:id="rId23"/>
    <p:sldId id="316" r:id="rId24"/>
    <p:sldId id="317" r:id="rId25"/>
    <p:sldId id="318" r:id="rId26"/>
    <p:sldId id="319" r:id="rId27"/>
    <p:sldId id="320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87"/>
    <p:restoredTop sz="94601"/>
  </p:normalViewPr>
  <p:slideViewPr>
    <p:cSldViewPr>
      <p:cViewPr varScale="1">
        <p:scale>
          <a:sx n="123" d="100"/>
          <a:sy n="123" d="100"/>
        </p:scale>
        <p:origin x="184" y="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719A9CE-7ECB-5F43-BEC9-6E82CED118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AE6BFAF-B60B-1E42-BC3E-914A7BEA4D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BB5731B-44A3-5A41-9A87-E0C6A1B0113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B025290-A30E-5848-AF4B-887E2D46CC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6E96BB0-5F1A-AE48-A756-5E922044DF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3315A9D-7077-B54C-B442-85AB61C704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E5D939-B817-4F4A-8003-E6F27EA257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DFCCD12-66F3-8C4A-9141-14969D66F4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D7C24D1-2B2A-B344-B401-E9CEBABE0A6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681A5F9-DC91-264D-8A53-E7B6B15FA8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CA662EF-C82C-EE44-A800-608D4F6CE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7F0732B4-94BB-1448-98D9-60B4810D8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92D48B-1925-A144-A84C-1E9896210702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B5AFF57-3100-F54C-B268-445BD3ECA4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0ED12D8-BFED-A348-AACC-6633DA08E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02998F58-3DA1-A44B-A0F6-36B19F321E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F9C01A5-9C1A-CB47-8510-B051DB41449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162C6137-6C07-054F-A65E-C6B8A8DA9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C560961-33E0-EC4A-8D68-772E2BF9C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B52A13C4-CBC9-144B-B379-DD69003319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31B0CA-A593-AE40-8C7C-30704E1372CF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171909D3-EB00-554D-9B47-7358256C9A4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7BDC76C-1238-BD4A-AECF-3C6CCEFF9DB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2A627095-253D-2E47-BB88-CFC5E1FF43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3C0D31-6F1E-294C-89AD-BF5D107BBBE7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1FDD6DAE-CA4B-D646-A7F9-1FDC46ED38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CB2711F-974B-104B-AD1D-7A2451D86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EBC2CF02-4C0D-F648-8AF2-18EB932E24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641681-CA75-4F41-92BA-863843E8E335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58F3E021-2EA8-B548-8AA6-63491EB47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88D4C71-181A-3D46-BCF4-9E599D27C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A97CAEAC-0CB9-B64B-BDE6-A0260BE8F0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67CA18-D209-814C-96CB-5275053475DC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B32D3FBD-E79F-D141-BB37-3805179D61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3C04B8A-7237-914B-BB15-5E6F98596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902CB6EB-F920-F143-9413-4B23CBA2E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0B7F853-6C75-E141-AA34-481F896AEB08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45299C2B-C44B-1146-809B-96D25E289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9AC15DD-3BD2-BE40-B5C1-472F487CE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AB843795-D188-A547-B229-0F6BFA62FC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6BA4AA-03C0-4440-9A2F-D43226B970F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6649F6B9-E448-1746-A32B-381E5F295A6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5F82249-E5B0-4648-881F-AE5230E9C7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B988355A-DC48-684F-B1EC-A7725DA884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B1FF6A3-B075-114B-A1AC-C06888B8BF0A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4F02D61F-B95F-EE4B-841E-AC36A8A1D51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8B2ABF2-EE72-EE4E-8382-1241DB375A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BAA815AA-D6ED-1A40-BBA9-90B17AB62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0560A44-7760-FC43-8C8E-D8C649302D1D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684D6307-67DE-0041-AB6F-80FEA1186F7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C958120-8759-5C4D-A96D-683A7CD9ED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56A75DD2-4E75-244D-BF22-52FDDEED4B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67DF992-A41B-E44C-908A-14E3D0BF68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DAA91833-37CF-B547-8D30-0250AEAB499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2392E63-6F55-2849-A9BB-1CBE837748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DDC52C04-5A4A-B549-A6CB-17E2E5F55C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2B1086-4AA1-4445-AFB5-4A2304A0F135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C696B92D-6FCD-8542-B768-07087B42700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95463C1-9B0A-9147-B6EA-82871B124CF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CB36C57E-3C6A-744F-8611-B7D1AA77F2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8DBE2DF-9DEE-3646-8C01-38A1DA635903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0671E060-B670-1846-AFF4-CBC595D9EE4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D8AD4FCB-5E9E-D24F-A0A2-A0D11749240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52FF312B-1FD4-E84A-91BC-E0FB244075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E1562A-8662-EF4C-A599-5E94D9EA8068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3104DE97-DD41-544B-893E-B03E2A07E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48269EC-340E-C442-AC20-A636E1E70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CB730307-56FA-B24A-A9AA-035C20AEA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DB4934A-7F24-B446-933C-89A21F0014F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E36D41A4-4147-3C40-BAA2-47A823E537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321C962-C99D-AF47-A3E7-1C75B645A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CDCF8033-7802-474D-80E6-DA197BFD92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1BDC97-2A12-F345-8F6A-A06A714E5BA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11D88487-CC2C-0845-AD27-29F40BDF2A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7FFF719-228C-AE4F-96FC-2AC1EDE76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3542AD8D-4716-C443-A8CB-C881328EF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F25F51C-E2D2-2042-8A80-20FBD64E16C1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507FB434-0D4B-D84F-B1B8-CC89BC85FB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AD9D316-4B50-0F4B-B1B0-82BFC2D22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AB0424BD-1C66-194D-BFC1-A16F9A888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30253CE-D632-7949-BFD8-17F07D773458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3723897-D2A6-8940-84FD-C82272445CA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5904A00-89B0-EC40-83A3-E77E300532D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Wavefront sensor noise: How well do you measure the wavefront?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Time delay: How well do you fit the wavefront in time?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Fitting error: How well do you fit the wavefront in space?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9D20A4E9-AAFF-DD42-87F7-DFE825AA0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16AB86A-9277-FE49-AF39-69A3255296A0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F5EA7AE8-A144-994A-9B73-3831B6852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95B5A2B-6858-EB47-97C9-37E688F82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  <a:ea typeface="ＭＳ Ｐゴシック" panose="020B0600070205080204" pitchFamily="34" charset="-128"/>
              </a:rPr>
              <a:t>Note: There is iteration between Science Case and Performance Requirements.  For example, it is not possible to image an infinitesimally small planet next to a bright star-- so you have to decide what is a doable performance requirement that will achieve the science results you are most interested in.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  <a:ea typeface="ＭＳ Ｐゴシック" panose="020B0600070205080204" pitchFamily="34" charset="-128"/>
              </a:rPr>
              <a:t>This is where you may need expert assistance, as we won</a:t>
            </a:r>
            <a:r>
              <a:rPr lang="ja-JP" altLang="en-US" sz="160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1600">
                <a:latin typeface="Arial" panose="020B0604020202020204" pitchFamily="34" charset="0"/>
                <a:ea typeface="ＭＳ Ｐゴシック" panose="020B0600070205080204" pitchFamily="34" charset="-128"/>
              </a:rPr>
              <a:t>t have time this quarter to figure it out with our own Monte Carlo simulations of expected results.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76D0A74F-CCAF-3A49-A229-A5BF95405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1B7BF3E-B30C-F440-BB1E-EA02DDE7601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BD5E5650-6C75-644B-AE64-B36D5FB05C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33FACE8-CE6E-B548-825D-4807D37D3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9F57D3-D2F8-144B-BB2F-AA24E9295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E4878B-0A70-9F4F-9AAC-F348CFBA09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5D8C27-F011-AE40-B54D-4DF1CB2F1B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873E71-64C9-154F-BB4D-BBC24C0FC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1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3F5342-E993-6B4D-9340-549D68A368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F22D5D-B6E3-324D-B7FA-4DB13DF35F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66D31-7BD9-3849-8077-DAFC16E30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208C3-14E4-ED4E-89FB-570F52A574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76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4C6D8A-5AFD-9D49-A8F3-E9CBC33EA7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E6167B-E5C8-D34E-AE3D-4D29974901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240129-F0E6-2946-8375-8E32E66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61333-6AF0-4E4C-B941-09B85D0D6A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311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2E23FD-BDEF-EA44-8433-D8F79948A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C7A668-40D9-2242-B723-92625B1DF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2799E1-6B60-D244-8F6C-D6D1C1F1B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2A870-8691-8948-A0A2-B4B65E54E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06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490206-A16B-3F41-9F52-CBC68476A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F7C4FF-3B82-8941-9275-1F6129F3C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A85597-30CA-9A43-A744-7251FCA39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9F91A-73F1-EB43-9E8C-8AB43DCE9D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26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D4A4DE-AD5C-044D-9B7A-4A5E7D4511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58DE1-031A-C249-9CC9-F4D5A7EB35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D1C841-6EEE-7D4B-A70E-AD133C5CE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F2E73-10A0-A54B-AAF0-EBA13DA172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96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E5F9C7-556F-2C43-A179-D9DBA2A1A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4D0C35-8F0F-904D-8F17-D993A60C0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59DE1C-CA3A-EA4B-A1BF-EB7ADE3F05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B8403-FA61-4E4E-9685-99F1C6AC2A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53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998D813-A7D8-A945-B274-79010795B2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95E312-95C6-D846-BF7B-D2E37966D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8F5C845-CB37-F745-B9F6-6BB48FCDF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8329A9-60AF-434E-9E64-AF7963064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73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59F997-1417-4741-B6A6-AA721EE6D9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CC3649-702B-184F-9638-19DBDF1EAD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0DBF40-C7C8-DE4E-96E3-8EFB5A5732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95D70-16CE-9045-950C-06EC21731B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31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C747A7-2D7C-9D41-A4AB-B5382C657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B89C171-238D-9445-B006-3FC4CF5ED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67187B-1BDC-694E-9D0A-92F7BC84A3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DA9FD-BF0C-424F-8371-E949BC0907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16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CB4A25-67CE-B445-9F94-C4CDA54180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DBDF68-7E28-E048-927B-BEE11C215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5E8CF7-03D1-0647-A8B9-9ED08F938B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58CC3-6B03-B246-BA5D-EEF6EAEF58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6096E3-C91E-C641-95D3-3DE6A361E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ABAD04-9459-5545-8BA7-86A28787A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1E705A-4C39-D84F-9E60-904B82500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686A8-68E2-6246-8709-0130D6CEC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15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FC36C37-2662-BA47-95BD-A45888135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36C070-5211-5C4A-9D7C-5A73F6AD6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D3F3CE5-D265-6540-B24B-683E4B6DD5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CBA123-32BE-EB4F-9A14-9238D02DFD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2A168A-1E81-F24E-B53A-5FEE5ED6FD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BDB257-AFE3-D94D-8CE1-FC3BA796DE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aas.aas.org/community/astro2020-science-white-paper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aas.aas.org/community/astro2020-apc-white-papers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0C55E191-6A99-8945-A6AB-BE333CC16A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620000" cy="2895600"/>
          </a:xfrm>
          <a:solidFill>
            <a:srgbClr val="FFFF99"/>
          </a:solidFill>
          <a:ln>
            <a:solidFill>
              <a:srgbClr val="FFD388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000"/>
              <a:t>Class Project: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 b="1"/>
              <a:t>Focused Investigation</a:t>
            </a:r>
            <a:endParaRPr lang="en-US" altLang="en-US" sz="4000"/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7A1DFF9A-5FD8-FC4F-8BAE-A5B659BA83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629400" cy="27432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Astro 289: Adaptive Optics</a:t>
            </a:r>
          </a:p>
          <a:p>
            <a:pPr eaLnBrk="1" hangingPunct="1"/>
            <a:r>
              <a:rPr lang="en-US" altLang="en-US" sz="2400" dirty="0"/>
              <a:t>February 6, 2020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1800" dirty="0"/>
              <a:t>Thanks to Katie </a:t>
            </a:r>
            <a:r>
              <a:rPr lang="en-US" altLang="en-US" sz="1800" dirty="0" err="1"/>
              <a:t>Morzinski</a:t>
            </a:r>
            <a:r>
              <a:rPr lang="en-US" altLang="en-US" sz="1800" dirty="0"/>
              <a:t> for developing this series of activities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2A3DB697-F003-4347-8BE9-103981751D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Discussion about comparative AO</a:t>
            </a:r>
            <a:endParaRPr lang="en-US" altLang="en-US" sz="3600">
              <a:solidFill>
                <a:schemeClr val="accent2"/>
              </a:solidFill>
            </a:endParaRP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8675EB59-2F93-3D44-B18E-885A3A0A73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2286000"/>
            <a:ext cx="8534400" cy="3886200"/>
          </a:xfrm>
        </p:spPr>
        <p:txBody>
          <a:bodyPr/>
          <a:lstStyle/>
          <a:p>
            <a:pPr eaLnBrk="1" hangingPunct="1">
              <a:spcBef>
                <a:spcPts val="2475"/>
              </a:spcBef>
            </a:pPr>
            <a:r>
              <a:rPr lang="en-US" altLang="en-US" sz="2800"/>
              <a:t>Which AO system would you use for HR8799? </a:t>
            </a:r>
            <a:br>
              <a:rPr lang="en-US" altLang="en-US" sz="2800"/>
            </a:br>
            <a:r>
              <a:rPr lang="en-US" altLang="en-US" sz="2800"/>
              <a:t>What science would you be aiming at? </a:t>
            </a:r>
          </a:p>
          <a:p>
            <a:pPr eaLnBrk="1" hangingPunct="1">
              <a:spcBef>
                <a:spcPts val="2475"/>
              </a:spcBef>
            </a:pPr>
            <a:r>
              <a:rPr lang="en-US" altLang="en-US" sz="2800"/>
              <a:t>Which AO system would you use for finding other types of planets?</a:t>
            </a:r>
          </a:p>
          <a:p>
            <a:pPr eaLnBrk="1" hangingPunct="1">
              <a:spcBef>
                <a:spcPts val="2475"/>
              </a:spcBef>
            </a:pPr>
            <a:r>
              <a:rPr lang="en-US" altLang="en-US" sz="2800"/>
              <a:t>Why did they use different DM’s?</a:t>
            </a:r>
          </a:p>
          <a:p>
            <a:pPr eaLnBrk="1" hangingPunct="1">
              <a:spcBef>
                <a:spcPts val="2475"/>
              </a:spcBef>
            </a:pPr>
            <a:r>
              <a:rPr lang="en-US" altLang="en-US" sz="2800"/>
              <a:t>Why did they use different WFS’s?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D100A3F6-F2CF-6C42-A19B-D3AD923C3A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Where are we going with this?</a:t>
            </a:r>
            <a:endParaRPr lang="en-US" altLang="en-US"/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22F55E44-69E1-C84F-B901-3BEFB4083F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276600"/>
            <a:ext cx="7010400" cy="2743200"/>
          </a:xfrm>
        </p:spPr>
        <p:txBody>
          <a:bodyPr/>
          <a:lstStyle/>
          <a:p>
            <a:pPr marL="609600" indent="-609600" algn="l" eaLnBrk="1" hangingPunct="1">
              <a:spcBef>
                <a:spcPts val="2375"/>
              </a:spcBef>
              <a:buFontTx/>
              <a:buAutoNum type="arabicPeriod"/>
            </a:pPr>
            <a:r>
              <a:rPr lang="en-US" altLang="en-US" sz="2400"/>
              <a:t>Flow Chart for </a:t>
            </a:r>
            <a:r>
              <a:rPr lang="en-US" altLang="en-US" sz="2400" b="1"/>
              <a:t>Goal-Driven Design</a:t>
            </a:r>
            <a:endParaRPr lang="en-US" altLang="en-US" sz="2400"/>
          </a:p>
          <a:p>
            <a:pPr marL="609600" indent="-609600" algn="l" eaLnBrk="1" hangingPunct="1">
              <a:spcBef>
                <a:spcPts val="2375"/>
              </a:spcBef>
              <a:buFontTx/>
              <a:buAutoNum type="arabicPeriod"/>
            </a:pPr>
            <a:r>
              <a:rPr lang="en-US" altLang="en-US" sz="2400"/>
              <a:t>Defining your Performance Requirements</a:t>
            </a:r>
          </a:p>
          <a:p>
            <a:pPr marL="609600" indent="-609600" algn="l" eaLnBrk="1" hangingPunct="1">
              <a:spcBef>
                <a:spcPts val="2375"/>
              </a:spcBef>
              <a:buFontTx/>
              <a:buAutoNum type="arabicPeriod"/>
            </a:pPr>
            <a:r>
              <a:rPr lang="en-US" altLang="en-US" sz="2400"/>
              <a:t>Expectations for your Project at class presentation (“mini-CoDR”)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>
            <a:extLst>
              <a:ext uri="{FF2B5EF4-FFF2-40B4-BE49-F238E27FC236}">
                <a16:creationId xmlns:a16="http://schemas.microsoft.com/office/drawing/2014/main" id="{41917A41-D2FF-6841-86C0-41D7E7E0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7774C6B-F1DD-0747-8A17-01BA114B9FCB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E1674CD-46E1-0248-804E-06429BFE2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384925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000"/>
              <a:t>This slide based on flow charts and concepts from O. Guyon</a:t>
            </a:r>
            <a:r>
              <a:rPr lang="ja-JP" altLang="en-US" sz="1000"/>
              <a:t>’</a:t>
            </a:r>
            <a:r>
              <a:rPr lang="en-US" altLang="ja-JP" sz="1000"/>
              <a:t>s talk on </a:t>
            </a:r>
            <a:r>
              <a:rPr lang="en-US" altLang="ja-JP" sz="1000" u="sng"/>
              <a:t>AO system design: Astronomy</a:t>
            </a:r>
            <a:r>
              <a:rPr lang="en-US" altLang="ja-JP" sz="1000"/>
              <a:t> at </a:t>
            </a:r>
            <a:r>
              <a:rPr lang="en-US" altLang="ja-JP" sz="1000" i="1"/>
              <a:t>2009 CfAO AO Summer School</a:t>
            </a:r>
            <a:r>
              <a:rPr lang="en-US" altLang="ja-JP" sz="1000"/>
              <a:t> at UCSC, R. Parenti</a:t>
            </a:r>
            <a:r>
              <a:rPr lang="ja-JP" altLang="en-US" sz="1000"/>
              <a:t>’</a:t>
            </a:r>
            <a:r>
              <a:rPr lang="en-US" altLang="ja-JP" sz="1000"/>
              <a:t>s chapter 2 in </a:t>
            </a:r>
            <a:r>
              <a:rPr lang="en-US" altLang="ja-JP" sz="1000" u="sng"/>
              <a:t>AO Engineering Handbook</a:t>
            </a:r>
            <a:r>
              <a:rPr lang="en-US" altLang="ja-JP" sz="1000"/>
              <a:t> ed. R. Tyson 2000, and J. Hardy chapter 9 </a:t>
            </a:r>
            <a:r>
              <a:rPr lang="en-US" altLang="ja-JP" sz="1000" u="sng"/>
              <a:t>AO for astronomical telescopes</a:t>
            </a:r>
            <a:r>
              <a:rPr lang="en-US" altLang="ja-JP" sz="1000"/>
              <a:t> 1998.</a:t>
            </a:r>
            <a:endParaRPr lang="en-US" altLang="en-US" sz="10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C1FEBE7-DD69-DB4E-8EAE-1DD22E76B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>
                <a:solidFill>
                  <a:srgbClr val="800000"/>
                </a:solidFill>
              </a:rPr>
              <a:t>Goal-driven design:</a:t>
            </a:r>
            <a:r>
              <a:rPr lang="en-US" sz="2800"/>
              <a:t> Design AO system/select AO components based on science goals</a:t>
            </a:r>
            <a:endParaRPr lang="en-US"/>
          </a:p>
        </p:txBody>
      </p:sp>
      <p:grpSp>
        <p:nvGrpSpPr>
          <p:cNvPr id="19460" name="Group 4">
            <a:extLst>
              <a:ext uri="{FF2B5EF4-FFF2-40B4-BE49-F238E27FC236}">
                <a16:creationId xmlns:a16="http://schemas.microsoft.com/office/drawing/2014/main" id="{B1627427-1900-1449-86A3-CF90D354E890}"/>
              </a:ext>
            </a:extLst>
          </p:cNvPr>
          <p:cNvGrpSpPr>
            <a:grpSpLocks/>
          </p:cNvGrpSpPr>
          <p:nvPr/>
        </p:nvGrpSpPr>
        <p:grpSpPr bwMode="auto">
          <a:xfrm>
            <a:off x="569913" y="1689100"/>
            <a:ext cx="7978775" cy="774700"/>
            <a:chOff x="359" y="953"/>
            <a:chExt cx="5026" cy="488"/>
          </a:xfrm>
        </p:grpSpPr>
        <p:sp>
          <p:nvSpPr>
            <p:cNvPr id="31782" name="Rectangle 5">
              <a:extLst>
                <a:ext uri="{FF2B5EF4-FFF2-40B4-BE49-F238E27FC236}">
                  <a16:creationId xmlns:a16="http://schemas.microsoft.com/office/drawing/2014/main" id="{EE5465E4-3E40-E14D-91FF-77B51D5A7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5" y="1186"/>
              <a:ext cx="940" cy="255"/>
            </a:xfrm>
            <a:prstGeom prst="rect">
              <a:avLst/>
            </a:prstGeom>
            <a:noFill/>
            <a:ln w="38100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Field of view</a:t>
              </a:r>
            </a:p>
          </p:txBody>
        </p:sp>
        <p:sp>
          <p:nvSpPr>
            <p:cNvPr id="31783" name="Rectangle 6">
              <a:extLst>
                <a:ext uri="{FF2B5EF4-FFF2-40B4-BE49-F238E27FC236}">
                  <a16:creationId xmlns:a16="http://schemas.microsoft.com/office/drawing/2014/main" id="{552D28F4-F554-9B45-8149-D9734AC62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" y="1186"/>
              <a:ext cx="1012" cy="255"/>
            </a:xfrm>
            <a:prstGeom prst="rect">
              <a:avLst/>
            </a:prstGeom>
            <a:noFill/>
            <a:ln w="38100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Sky coverage</a:t>
              </a:r>
            </a:p>
          </p:txBody>
        </p:sp>
        <p:sp>
          <p:nvSpPr>
            <p:cNvPr id="31784" name="Rectangle 7">
              <a:extLst>
                <a:ext uri="{FF2B5EF4-FFF2-40B4-BE49-F238E27FC236}">
                  <a16:creationId xmlns:a16="http://schemas.microsoft.com/office/drawing/2014/main" id="{178DF42B-BEF8-2745-9165-1D4232CD1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9" y="1186"/>
              <a:ext cx="2101" cy="255"/>
            </a:xfrm>
            <a:prstGeom prst="rect">
              <a:avLst/>
            </a:prstGeom>
            <a:noFill/>
            <a:ln w="38100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PSF quality/Strehl requirement</a:t>
              </a:r>
            </a:p>
          </p:txBody>
        </p:sp>
        <p:cxnSp>
          <p:nvCxnSpPr>
            <p:cNvPr id="31785" name="AutoShape 8">
              <a:extLst>
                <a:ext uri="{FF2B5EF4-FFF2-40B4-BE49-F238E27FC236}">
                  <a16:creationId xmlns:a16="http://schemas.microsoft.com/office/drawing/2014/main" id="{2DE8EA41-5AEB-DA4F-A310-EC72D5116222}"/>
                </a:ext>
              </a:extLst>
            </p:cNvPr>
            <p:cNvCxnSpPr>
              <a:cxnSpLocks noChangeShapeType="1"/>
              <a:stCxn id="31768" idx="2"/>
              <a:endCxn id="31784" idx="0"/>
            </p:cNvCxnSpPr>
            <p:nvPr/>
          </p:nvCxnSpPr>
          <p:spPr bwMode="auto">
            <a:xfrm flipH="1">
              <a:off x="2950" y="953"/>
              <a:ext cx="778" cy="233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6" name="AutoShape 9">
              <a:extLst>
                <a:ext uri="{FF2B5EF4-FFF2-40B4-BE49-F238E27FC236}">
                  <a16:creationId xmlns:a16="http://schemas.microsoft.com/office/drawing/2014/main" id="{8030477E-C6BA-FC4E-8D8D-B764756E3FCE}"/>
                </a:ext>
              </a:extLst>
            </p:cNvPr>
            <p:cNvCxnSpPr>
              <a:cxnSpLocks noChangeShapeType="1"/>
              <a:stCxn id="31768" idx="2"/>
              <a:endCxn id="31783" idx="0"/>
            </p:cNvCxnSpPr>
            <p:nvPr/>
          </p:nvCxnSpPr>
          <p:spPr bwMode="auto">
            <a:xfrm flipH="1">
              <a:off x="865" y="953"/>
              <a:ext cx="2863" cy="233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7" name="AutoShape 10">
              <a:extLst>
                <a:ext uri="{FF2B5EF4-FFF2-40B4-BE49-F238E27FC236}">
                  <a16:creationId xmlns:a16="http://schemas.microsoft.com/office/drawing/2014/main" id="{555ED34E-53F7-E34F-B24E-BF615AB82B45}"/>
                </a:ext>
              </a:extLst>
            </p:cNvPr>
            <p:cNvCxnSpPr>
              <a:cxnSpLocks noChangeShapeType="1"/>
              <a:stCxn id="31768" idx="2"/>
              <a:endCxn id="31782" idx="0"/>
            </p:cNvCxnSpPr>
            <p:nvPr/>
          </p:nvCxnSpPr>
          <p:spPr bwMode="auto">
            <a:xfrm>
              <a:off x="3728" y="953"/>
              <a:ext cx="1187" cy="233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67" name="Group 11">
            <a:extLst>
              <a:ext uri="{FF2B5EF4-FFF2-40B4-BE49-F238E27FC236}">
                <a16:creationId xmlns:a16="http://schemas.microsoft.com/office/drawing/2014/main" id="{5400AC73-A13F-AD42-9C13-507594E6DF1C}"/>
              </a:ext>
            </a:extLst>
          </p:cNvPr>
          <p:cNvGrpSpPr>
            <a:grpSpLocks/>
          </p:cNvGrpSpPr>
          <p:nvPr/>
        </p:nvGrpSpPr>
        <p:grpSpPr bwMode="auto">
          <a:xfrm>
            <a:off x="733425" y="2482850"/>
            <a:ext cx="7715250" cy="665163"/>
            <a:chOff x="462" y="1453"/>
            <a:chExt cx="4860" cy="419"/>
          </a:xfrm>
        </p:grpSpPr>
        <p:sp>
          <p:nvSpPr>
            <p:cNvPr id="31776" name="Rectangle 12">
              <a:extLst>
                <a:ext uri="{FF2B5EF4-FFF2-40B4-BE49-F238E27FC236}">
                  <a16:creationId xmlns:a16="http://schemas.microsoft.com/office/drawing/2014/main" id="{5370918C-2204-FC47-8505-4C2207241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6" y="1617"/>
              <a:ext cx="1709" cy="255"/>
            </a:xfrm>
            <a:prstGeom prst="rect">
              <a:avLst/>
            </a:prstGeom>
            <a:noFill/>
            <a:ln w="38100">
              <a:solidFill>
                <a:srgbClr val="99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Residual wavefront error</a:t>
              </a:r>
            </a:p>
          </p:txBody>
        </p:sp>
        <p:cxnSp>
          <p:nvCxnSpPr>
            <p:cNvPr id="31777" name="AutoShape 13">
              <a:extLst>
                <a:ext uri="{FF2B5EF4-FFF2-40B4-BE49-F238E27FC236}">
                  <a16:creationId xmlns:a16="http://schemas.microsoft.com/office/drawing/2014/main" id="{1A8DF437-B160-FF45-A65B-B707CF064C38}"/>
                </a:ext>
              </a:extLst>
            </p:cNvPr>
            <p:cNvCxnSpPr>
              <a:cxnSpLocks noChangeShapeType="1"/>
              <a:stCxn id="31784" idx="2"/>
              <a:endCxn id="31776" idx="0"/>
            </p:cNvCxnSpPr>
            <p:nvPr/>
          </p:nvCxnSpPr>
          <p:spPr bwMode="auto">
            <a:xfrm>
              <a:off x="2950" y="1453"/>
              <a:ext cx="1" cy="152"/>
            </a:xfrm>
            <a:prstGeom prst="straightConnector1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8" name="Rectangle 14">
              <a:extLst>
                <a:ext uri="{FF2B5EF4-FFF2-40B4-BE49-F238E27FC236}">
                  <a16:creationId xmlns:a16="http://schemas.microsoft.com/office/drawing/2014/main" id="{586B797A-8442-2E4B-AEE3-238FF46FD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" y="1617"/>
              <a:ext cx="804" cy="255"/>
            </a:xfrm>
            <a:prstGeom prst="rect">
              <a:avLst/>
            </a:prstGeom>
            <a:noFill/>
            <a:ln w="38100">
              <a:solidFill>
                <a:srgbClr val="99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Guide star</a:t>
              </a:r>
            </a:p>
          </p:txBody>
        </p:sp>
        <p:cxnSp>
          <p:nvCxnSpPr>
            <p:cNvPr id="31779" name="AutoShape 15">
              <a:extLst>
                <a:ext uri="{FF2B5EF4-FFF2-40B4-BE49-F238E27FC236}">
                  <a16:creationId xmlns:a16="http://schemas.microsoft.com/office/drawing/2014/main" id="{70BABBF0-3C2B-8B4E-B263-D402592CBF38}"/>
                </a:ext>
              </a:extLst>
            </p:cNvPr>
            <p:cNvCxnSpPr>
              <a:cxnSpLocks noChangeShapeType="1"/>
              <a:stCxn id="31783" idx="2"/>
              <a:endCxn id="31778" idx="0"/>
            </p:cNvCxnSpPr>
            <p:nvPr/>
          </p:nvCxnSpPr>
          <p:spPr bwMode="auto">
            <a:xfrm flipH="1">
              <a:off x="864" y="1453"/>
              <a:ext cx="1" cy="152"/>
            </a:xfrm>
            <a:prstGeom prst="straightConnector1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80" name="Rectangle 16">
              <a:extLst>
                <a:ext uri="{FF2B5EF4-FFF2-40B4-BE49-F238E27FC236}">
                  <a16:creationId xmlns:a16="http://schemas.microsoft.com/office/drawing/2014/main" id="{8A96A40C-C835-DF4B-87FE-095CEBE41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" y="1617"/>
              <a:ext cx="812" cy="255"/>
            </a:xfrm>
            <a:prstGeom prst="rect">
              <a:avLst/>
            </a:prstGeom>
            <a:noFill/>
            <a:ln w="38100">
              <a:solidFill>
                <a:srgbClr val="99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Beam size</a:t>
              </a:r>
            </a:p>
          </p:txBody>
        </p:sp>
        <p:cxnSp>
          <p:nvCxnSpPr>
            <p:cNvPr id="31781" name="AutoShape 17">
              <a:extLst>
                <a:ext uri="{FF2B5EF4-FFF2-40B4-BE49-F238E27FC236}">
                  <a16:creationId xmlns:a16="http://schemas.microsoft.com/office/drawing/2014/main" id="{9EFB3F4E-54C5-6F41-921B-B835B7536DC8}"/>
                </a:ext>
              </a:extLst>
            </p:cNvPr>
            <p:cNvCxnSpPr>
              <a:cxnSpLocks noChangeShapeType="1"/>
              <a:stCxn id="31782" idx="2"/>
              <a:endCxn id="31780" idx="0"/>
            </p:cNvCxnSpPr>
            <p:nvPr/>
          </p:nvCxnSpPr>
          <p:spPr bwMode="auto">
            <a:xfrm>
              <a:off x="4915" y="1453"/>
              <a:ext cx="1" cy="152"/>
            </a:xfrm>
            <a:prstGeom prst="straightConnector1">
              <a:avLst/>
            </a:prstGeom>
            <a:noFill/>
            <a:ln w="38100">
              <a:solidFill>
                <a:srgbClr val="99CC0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74" name="Group 18">
            <a:extLst>
              <a:ext uri="{FF2B5EF4-FFF2-40B4-BE49-F238E27FC236}">
                <a16:creationId xmlns:a16="http://schemas.microsoft.com/office/drawing/2014/main" id="{799F0B22-E714-854F-845E-BE8CE24433D7}"/>
              </a:ext>
            </a:extLst>
          </p:cNvPr>
          <p:cNvGrpSpPr>
            <a:grpSpLocks/>
          </p:cNvGrpSpPr>
          <p:nvPr/>
        </p:nvGrpSpPr>
        <p:grpSpPr bwMode="auto">
          <a:xfrm>
            <a:off x="946150" y="3167063"/>
            <a:ext cx="7302500" cy="819150"/>
            <a:chOff x="596" y="1884"/>
            <a:chExt cx="4600" cy="516"/>
          </a:xfrm>
        </p:grpSpPr>
        <p:sp>
          <p:nvSpPr>
            <p:cNvPr id="31770" name="Rectangle 19">
              <a:extLst>
                <a:ext uri="{FF2B5EF4-FFF2-40B4-BE49-F238E27FC236}">
                  <a16:creationId xmlns:a16="http://schemas.microsoft.com/office/drawing/2014/main" id="{46C61029-4190-4849-8727-2BFED0DFA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145"/>
              <a:ext cx="876" cy="255"/>
            </a:xfrm>
            <a:prstGeom prst="rect">
              <a:avLst/>
            </a:prstGeom>
            <a:noFill/>
            <a:ln w="38100">
              <a:solidFill>
                <a:srgbClr val="0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Fitting error</a:t>
              </a:r>
            </a:p>
          </p:txBody>
        </p:sp>
        <p:sp>
          <p:nvSpPr>
            <p:cNvPr id="31771" name="Rectangle 20">
              <a:extLst>
                <a:ext uri="{FF2B5EF4-FFF2-40B4-BE49-F238E27FC236}">
                  <a16:creationId xmlns:a16="http://schemas.microsoft.com/office/drawing/2014/main" id="{42CFC0F8-654A-5941-B66F-D09C8F236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" y="2144"/>
              <a:ext cx="1653" cy="255"/>
            </a:xfrm>
            <a:prstGeom prst="rect">
              <a:avLst/>
            </a:prstGeom>
            <a:noFill/>
            <a:ln w="38100">
              <a:solidFill>
                <a:srgbClr val="0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Wavefront sensor noise</a:t>
              </a:r>
            </a:p>
          </p:txBody>
        </p:sp>
        <p:sp>
          <p:nvSpPr>
            <p:cNvPr id="31772" name="Rectangle 21">
              <a:extLst>
                <a:ext uri="{FF2B5EF4-FFF2-40B4-BE49-F238E27FC236}">
                  <a16:creationId xmlns:a16="http://schemas.microsoft.com/office/drawing/2014/main" id="{DEEE5568-E9EC-F543-91C4-C019006C3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2145"/>
              <a:ext cx="844" cy="255"/>
            </a:xfrm>
            <a:prstGeom prst="rect">
              <a:avLst/>
            </a:prstGeom>
            <a:noFill/>
            <a:ln w="38100">
              <a:solidFill>
                <a:srgbClr val="0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Time delay</a:t>
              </a:r>
            </a:p>
          </p:txBody>
        </p:sp>
        <p:cxnSp>
          <p:nvCxnSpPr>
            <p:cNvPr id="31773" name="AutoShape 22">
              <a:extLst>
                <a:ext uri="{FF2B5EF4-FFF2-40B4-BE49-F238E27FC236}">
                  <a16:creationId xmlns:a16="http://schemas.microsoft.com/office/drawing/2014/main" id="{8BC6F3F4-018C-3C48-9656-E0C8DC862662}"/>
                </a:ext>
              </a:extLst>
            </p:cNvPr>
            <p:cNvCxnSpPr>
              <a:cxnSpLocks noChangeShapeType="1"/>
              <a:stCxn id="31776" idx="2"/>
              <a:endCxn id="31771" idx="0"/>
            </p:cNvCxnSpPr>
            <p:nvPr/>
          </p:nvCxnSpPr>
          <p:spPr bwMode="auto">
            <a:xfrm flipH="1">
              <a:off x="1423" y="1884"/>
              <a:ext cx="1528" cy="248"/>
            </a:xfrm>
            <a:prstGeom prst="straightConnector1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4" name="AutoShape 23">
              <a:extLst>
                <a:ext uri="{FF2B5EF4-FFF2-40B4-BE49-F238E27FC236}">
                  <a16:creationId xmlns:a16="http://schemas.microsoft.com/office/drawing/2014/main" id="{C18E16C9-DB80-054F-8C5B-59534C27FBEF}"/>
                </a:ext>
              </a:extLst>
            </p:cNvPr>
            <p:cNvCxnSpPr>
              <a:cxnSpLocks noChangeShapeType="1"/>
              <a:stCxn id="31776" idx="2"/>
              <a:endCxn id="31770" idx="0"/>
            </p:cNvCxnSpPr>
            <p:nvPr/>
          </p:nvCxnSpPr>
          <p:spPr bwMode="auto">
            <a:xfrm>
              <a:off x="2951" y="1884"/>
              <a:ext cx="1807" cy="249"/>
            </a:xfrm>
            <a:prstGeom prst="straightConnector1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5" name="AutoShape 24">
              <a:extLst>
                <a:ext uri="{FF2B5EF4-FFF2-40B4-BE49-F238E27FC236}">
                  <a16:creationId xmlns:a16="http://schemas.microsoft.com/office/drawing/2014/main" id="{15FBAF72-17FD-C440-9F2C-5FC41E6BD744}"/>
                </a:ext>
              </a:extLst>
            </p:cNvPr>
            <p:cNvCxnSpPr>
              <a:cxnSpLocks noChangeShapeType="1"/>
              <a:stCxn id="31776" idx="2"/>
              <a:endCxn id="31772" idx="0"/>
            </p:cNvCxnSpPr>
            <p:nvPr/>
          </p:nvCxnSpPr>
          <p:spPr bwMode="auto">
            <a:xfrm>
              <a:off x="2951" y="1884"/>
              <a:ext cx="333" cy="249"/>
            </a:xfrm>
            <a:prstGeom prst="straightConnector1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751" name="Group 25">
            <a:extLst>
              <a:ext uri="{FF2B5EF4-FFF2-40B4-BE49-F238E27FC236}">
                <a16:creationId xmlns:a16="http://schemas.microsoft.com/office/drawing/2014/main" id="{CB07516F-CF7A-A54A-A1AB-310614AD5C28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143000"/>
            <a:ext cx="6731000" cy="546100"/>
            <a:chOff x="912" y="609"/>
            <a:chExt cx="4240" cy="344"/>
          </a:xfrm>
        </p:grpSpPr>
        <p:sp>
          <p:nvSpPr>
            <p:cNvPr id="31767" name="Rectangle 26">
              <a:extLst>
                <a:ext uri="{FF2B5EF4-FFF2-40B4-BE49-F238E27FC236}">
                  <a16:creationId xmlns:a16="http://schemas.microsoft.com/office/drawing/2014/main" id="{E617A6A8-CF6C-A142-8EC2-B9B668BC5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609"/>
              <a:ext cx="1028" cy="25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800"/>
                <a:t>Science Case</a:t>
              </a:r>
              <a:endParaRPr lang="en-US" altLang="en-US" sz="1800">
                <a:sym typeface="Symbol" pitchFamily="2" charset="2"/>
              </a:endParaRPr>
            </a:p>
          </p:txBody>
        </p:sp>
        <p:sp>
          <p:nvSpPr>
            <p:cNvPr id="31768" name="Rectangle 27">
              <a:extLst>
                <a:ext uri="{FF2B5EF4-FFF2-40B4-BE49-F238E27FC236}">
                  <a16:creationId xmlns:a16="http://schemas.microsoft.com/office/drawing/2014/main" id="{91FFCE6D-FFD1-9346-8A0C-240E596AC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720"/>
              <a:ext cx="2848" cy="23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Performance Requirements and Science </a:t>
              </a:r>
              <a:r>
                <a:rPr lang="en-US" altLang="en-US" sz="1800">
                  <a:sym typeface="Symbol" pitchFamily="2" charset="2"/>
                </a:rPr>
                <a:t>λ</a:t>
              </a:r>
            </a:p>
          </p:txBody>
        </p:sp>
        <p:cxnSp>
          <p:nvCxnSpPr>
            <p:cNvPr id="31769" name="AutoShape 28">
              <a:extLst>
                <a:ext uri="{FF2B5EF4-FFF2-40B4-BE49-F238E27FC236}">
                  <a16:creationId xmlns:a16="http://schemas.microsoft.com/office/drawing/2014/main" id="{D4E754E7-D95E-D64D-8DF0-F7569890C243}"/>
                </a:ext>
              </a:extLst>
            </p:cNvPr>
            <p:cNvCxnSpPr>
              <a:cxnSpLocks noChangeShapeType="1"/>
              <a:stCxn id="31767" idx="3"/>
              <a:endCxn id="31768" idx="1"/>
            </p:cNvCxnSpPr>
            <p:nvPr/>
          </p:nvCxnSpPr>
          <p:spPr bwMode="auto">
            <a:xfrm>
              <a:off x="1940" y="737"/>
              <a:ext cx="364" cy="1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sm"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85" name="Group 29">
            <a:extLst>
              <a:ext uri="{FF2B5EF4-FFF2-40B4-BE49-F238E27FC236}">
                <a16:creationId xmlns:a16="http://schemas.microsoft.com/office/drawing/2014/main" id="{16B66920-BE27-1B48-BE30-900D19563F07}"/>
              </a:ext>
            </a:extLst>
          </p:cNvPr>
          <p:cNvGrpSpPr>
            <a:grpSpLocks/>
          </p:cNvGrpSpPr>
          <p:nvPr/>
        </p:nvGrpSpPr>
        <p:grpSpPr bwMode="auto">
          <a:xfrm>
            <a:off x="1096963" y="4003675"/>
            <a:ext cx="6672262" cy="903288"/>
            <a:chOff x="691" y="2411"/>
            <a:chExt cx="4203" cy="569"/>
          </a:xfrm>
        </p:grpSpPr>
        <p:sp>
          <p:nvSpPr>
            <p:cNvPr id="31759" name="Rectangle 30">
              <a:extLst>
                <a:ext uri="{FF2B5EF4-FFF2-40B4-BE49-F238E27FC236}">
                  <a16:creationId xmlns:a16="http://schemas.microsoft.com/office/drawing/2014/main" id="{46DD97CF-45DB-1144-88AF-C4ED93665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2725"/>
              <a:ext cx="1127" cy="233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800"/>
                <a:t>G.S. magnitude</a:t>
              </a:r>
            </a:p>
          </p:txBody>
        </p:sp>
        <p:sp>
          <p:nvSpPr>
            <p:cNvPr id="31760" name="Rectangle 31">
              <a:extLst>
                <a:ext uri="{FF2B5EF4-FFF2-40B4-BE49-F238E27FC236}">
                  <a16:creationId xmlns:a16="http://schemas.microsoft.com/office/drawing/2014/main" id="{11CF0954-FBC4-2A46-8987-629DA64D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" y="2725"/>
              <a:ext cx="797" cy="255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800"/>
                <a:t>bandwidth</a:t>
              </a:r>
            </a:p>
          </p:txBody>
        </p:sp>
        <p:sp>
          <p:nvSpPr>
            <p:cNvPr id="31761" name="Rectangle 32">
              <a:extLst>
                <a:ext uri="{FF2B5EF4-FFF2-40B4-BE49-F238E27FC236}">
                  <a16:creationId xmlns:a16="http://schemas.microsoft.com/office/drawing/2014/main" id="{81DCB3E6-283D-6746-BF4D-586E3760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725"/>
              <a:ext cx="724" cy="255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800"/>
                <a:t># subaps</a:t>
              </a:r>
            </a:p>
          </p:txBody>
        </p:sp>
        <p:cxnSp>
          <p:nvCxnSpPr>
            <p:cNvPr id="31762" name="AutoShape 33">
              <a:extLst>
                <a:ext uri="{FF2B5EF4-FFF2-40B4-BE49-F238E27FC236}">
                  <a16:creationId xmlns:a16="http://schemas.microsoft.com/office/drawing/2014/main" id="{85DBDE76-EC2F-1943-B2AA-C3EB9583240D}"/>
                </a:ext>
              </a:extLst>
            </p:cNvPr>
            <p:cNvCxnSpPr>
              <a:cxnSpLocks noChangeShapeType="1"/>
              <a:endCxn id="31760" idx="0"/>
            </p:cNvCxnSpPr>
            <p:nvPr/>
          </p:nvCxnSpPr>
          <p:spPr bwMode="auto">
            <a:xfrm flipH="1">
              <a:off x="2905" y="2412"/>
              <a:ext cx="379" cy="301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3" name="AutoShape 34">
              <a:extLst>
                <a:ext uri="{FF2B5EF4-FFF2-40B4-BE49-F238E27FC236}">
                  <a16:creationId xmlns:a16="http://schemas.microsoft.com/office/drawing/2014/main" id="{CC6571BE-E003-CB4C-9ED4-9B1575E27938}"/>
                </a:ext>
              </a:extLst>
            </p:cNvPr>
            <p:cNvCxnSpPr>
              <a:cxnSpLocks noChangeShapeType="1"/>
              <a:endCxn id="31761" idx="0"/>
            </p:cNvCxnSpPr>
            <p:nvPr/>
          </p:nvCxnSpPr>
          <p:spPr bwMode="auto">
            <a:xfrm flipH="1">
              <a:off x="4532" y="2412"/>
              <a:ext cx="226" cy="301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4" name="AutoShape 35">
              <a:extLst>
                <a:ext uri="{FF2B5EF4-FFF2-40B4-BE49-F238E27FC236}">
                  <a16:creationId xmlns:a16="http://schemas.microsoft.com/office/drawing/2014/main" id="{C3ED1533-B295-6D42-85B5-2C914B5ABEB2}"/>
                </a:ext>
              </a:extLst>
            </p:cNvPr>
            <p:cNvCxnSpPr>
              <a:cxnSpLocks noChangeShapeType="1"/>
              <a:endCxn id="31759" idx="0"/>
            </p:cNvCxnSpPr>
            <p:nvPr/>
          </p:nvCxnSpPr>
          <p:spPr bwMode="auto">
            <a:xfrm flipH="1">
              <a:off x="1254" y="2411"/>
              <a:ext cx="170" cy="314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5" name="AutoShape 36">
              <a:extLst>
                <a:ext uri="{FF2B5EF4-FFF2-40B4-BE49-F238E27FC236}">
                  <a16:creationId xmlns:a16="http://schemas.microsoft.com/office/drawing/2014/main" id="{5FCF51C0-5D32-2B40-A91F-F5DDD90C54EC}"/>
                </a:ext>
              </a:extLst>
            </p:cNvPr>
            <p:cNvCxnSpPr>
              <a:cxnSpLocks noChangeShapeType="1"/>
              <a:endCxn id="31760" idx="0"/>
            </p:cNvCxnSpPr>
            <p:nvPr/>
          </p:nvCxnSpPr>
          <p:spPr bwMode="auto">
            <a:xfrm>
              <a:off x="1423" y="2411"/>
              <a:ext cx="1482" cy="302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6" name="AutoShape 37">
              <a:extLst>
                <a:ext uri="{FF2B5EF4-FFF2-40B4-BE49-F238E27FC236}">
                  <a16:creationId xmlns:a16="http://schemas.microsoft.com/office/drawing/2014/main" id="{82D6E6D3-6052-3F4A-92CA-9F344D8710A0}"/>
                </a:ext>
              </a:extLst>
            </p:cNvPr>
            <p:cNvCxnSpPr>
              <a:cxnSpLocks noChangeShapeType="1"/>
              <a:endCxn id="31761" idx="0"/>
            </p:cNvCxnSpPr>
            <p:nvPr/>
          </p:nvCxnSpPr>
          <p:spPr bwMode="auto">
            <a:xfrm>
              <a:off x="1423" y="2411"/>
              <a:ext cx="3109" cy="302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99" name="Group 43">
            <a:extLst>
              <a:ext uri="{FF2B5EF4-FFF2-40B4-BE49-F238E27FC236}">
                <a16:creationId xmlns:a16="http://schemas.microsoft.com/office/drawing/2014/main" id="{AAD50CC6-AFA0-F644-A936-1416605BC08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299075"/>
            <a:ext cx="8839200" cy="873125"/>
            <a:chOff x="96" y="3408"/>
            <a:chExt cx="5568" cy="550"/>
          </a:xfrm>
        </p:grpSpPr>
        <p:sp>
          <p:nvSpPr>
            <p:cNvPr id="31754" name="Rectangle 38">
              <a:extLst>
                <a:ext uri="{FF2B5EF4-FFF2-40B4-BE49-F238E27FC236}">
                  <a16:creationId xmlns:a16="http://schemas.microsoft.com/office/drawing/2014/main" id="{8A5DDAE6-4BFB-B543-B761-074898E9F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408"/>
              <a:ext cx="1034" cy="55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Reference</a:t>
              </a:r>
            </a:p>
            <a:p>
              <a:pPr algn="ctr"/>
              <a:r>
                <a:rPr lang="ja-JP" altLang="en-US"/>
                <a:t>“</a:t>
              </a:r>
              <a:r>
                <a:rPr lang="en-US" altLang="ja-JP"/>
                <a:t>Star"</a:t>
              </a:r>
              <a:endParaRPr lang="en-US" altLang="en-US"/>
            </a:p>
          </p:txBody>
        </p:sp>
        <p:sp>
          <p:nvSpPr>
            <p:cNvPr id="31755" name="Rectangle 39">
              <a:extLst>
                <a:ext uri="{FF2B5EF4-FFF2-40B4-BE49-F238E27FC236}">
                  <a16:creationId xmlns:a16="http://schemas.microsoft.com/office/drawing/2014/main" id="{CC10591E-3A23-EF43-8D14-028951FE0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" y="3408"/>
              <a:ext cx="1023" cy="55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Wavefront</a:t>
              </a:r>
            </a:p>
            <a:p>
              <a:pPr algn="ctr"/>
              <a:r>
                <a:rPr lang="en-US" altLang="en-US"/>
                <a:t>Sensor</a:t>
              </a:r>
            </a:p>
          </p:txBody>
        </p:sp>
        <p:sp>
          <p:nvSpPr>
            <p:cNvPr id="31756" name="Rectangle 40">
              <a:extLst>
                <a:ext uri="{FF2B5EF4-FFF2-40B4-BE49-F238E27FC236}">
                  <a16:creationId xmlns:a16="http://schemas.microsoft.com/office/drawing/2014/main" id="{846EE1D8-0CA3-4847-9186-E1EF56E80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8" y="3408"/>
              <a:ext cx="788" cy="55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Control</a:t>
              </a:r>
            </a:p>
            <a:p>
              <a:pPr algn="ctr"/>
              <a:r>
                <a:rPr lang="en-US" altLang="en-US"/>
                <a:t>System</a:t>
              </a:r>
            </a:p>
          </p:txBody>
        </p:sp>
        <p:sp>
          <p:nvSpPr>
            <p:cNvPr id="31757" name="Rectangle 41">
              <a:extLst>
                <a:ext uri="{FF2B5EF4-FFF2-40B4-BE49-F238E27FC236}">
                  <a16:creationId xmlns:a16="http://schemas.microsoft.com/office/drawing/2014/main" id="{CD6047B1-E3E3-5940-993F-A8841BA82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" y="3408"/>
              <a:ext cx="1140" cy="55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Deformable</a:t>
              </a:r>
            </a:p>
            <a:p>
              <a:pPr algn="ctr"/>
              <a:r>
                <a:rPr lang="en-US" altLang="en-US"/>
                <a:t>Mirror</a:t>
              </a:r>
            </a:p>
          </p:txBody>
        </p:sp>
        <p:sp>
          <p:nvSpPr>
            <p:cNvPr id="31758" name="Rectangle 42">
              <a:extLst>
                <a:ext uri="{FF2B5EF4-FFF2-40B4-BE49-F238E27FC236}">
                  <a16:creationId xmlns:a16="http://schemas.microsoft.com/office/drawing/2014/main" id="{02B38004-2FB7-A443-9186-0A86F2A28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" y="3523"/>
              <a:ext cx="692" cy="32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Optics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>
            <a:extLst>
              <a:ext uri="{FF2B5EF4-FFF2-40B4-BE49-F238E27FC236}">
                <a16:creationId xmlns:a16="http://schemas.microsoft.com/office/drawing/2014/main" id="{0401531E-AF8E-8E4D-904E-508F3957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FDF23A1-A780-4145-879D-78C20F466819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AC0E7C0F-EA75-0F4A-B181-6894CC16F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8763"/>
            <a:ext cx="7772400" cy="808037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accent2"/>
                </a:solidFill>
              </a:rPr>
              <a:t>Performance Requirements: Example</a:t>
            </a:r>
            <a:endParaRPr lang="en-US" altLang="en-US"/>
          </a:p>
        </p:txBody>
      </p:sp>
      <p:graphicFrame>
        <p:nvGraphicFramePr>
          <p:cNvPr id="38999" name="Group 87">
            <a:extLst>
              <a:ext uri="{FF2B5EF4-FFF2-40B4-BE49-F238E27FC236}">
                <a16:creationId xmlns:a16="http://schemas.microsoft.com/office/drawing/2014/main" id="{E911B53C-4DC1-A341-979B-D97D2883508D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0358387"/>
              </p:ext>
            </p:extLst>
          </p:nvPr>
        </p:nvGraphicFramePr>
        <p:xfrm>
          <a:off x="381000" y="1752600"/>
          <a:ext cx="8305800" cy="3348038"/>
        </p:xfrm>
        <a:graphic>
          <a:graphicData uri="http://schemas.openxmlformats.org/drawingml/2006/table">
            <a:tbl>
              <a:tblPr/>
              <a:tblGrid>
                <a:gridCol w="1254125">
                  <a:extLst>
                    <a:ext uri="{9D8B030D-6E8A-4147-A177-3AD203B41FA5}">
                      <a16:colId xmlns:a16="http://schemas.microsoft.com/office/drawing/2014/main" val="524721147"/>
                    </a:ext>
                  </a:extLst>
                </a:gridCol>
                <a:gridCol w="3603625">
                  <a:extLst>
                    <a:ext uri="{9D8B030D-6E8A-4147-A177-3AD203B41FA5}">
                      <a16:colId xmlns:a16="http://schemas.microsoft.com/office/drawing/2014/main" val="2516929769"/>
                    </a:ext>
                  </a:extLst>
                </a:gridCol>
                <a:gridCol w="3448050">
                  <a:extLst>
                    <a:ext uri="{9D8B030D-6E8A-4147-A177-3AD203B41FA5}">
                      <a16:colId xmlns:a16="http://schemas.microsoft.com/office/drawing/2014/main" val="855772472"/>
                    </a:ext>
                  </a:extLst>
                </a:gridCol>
              </a:tblGrid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(Step 1) Science Case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(Step 2) Performance Requirements -- Physical Parameters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(Step 3) Performance Requirements -- Observables to Measure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77584"/>
                  </a:ext>
                </a:extLst>
              </a:tr>
              <a:tr h="2616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How many brown dwarfs are orbiting stars in the Hyades cluster?</a:t>
                      </a: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9863" indent="-1698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9863" marR="0" lvl="0" indent="-169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Parameter space for search: Brown dwarf dist. 5 - 250 AU from parent star.</a:t>
                      </a:r>
                    </a:p>
                    <a:p>
                      <a:pPr marL="169863" marR="0" lvl="0" indent="-169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Minimum (and faintest) brown dwarf mass: 0.003 x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kumimoji="0" lang="en-US" altLang="en-US" sz="1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sun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(L / T dwarf  transition)</a:t>
                      </a:r>
                    </a:p>
                    <a:p>
                      <a:pPr marL="169863" marR="0" lvl="0" indent="-169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Contrast ratio between planet and star: 10</a:t>
                      </a:r>
                      <a:r>
                        <a:rPr kumimoji="0" lang="en-US" alt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-4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at close separations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9863" indent="-1698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9863" marR="0" lvl="0" indent="-169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Search space: 0.1-10 arc seconds from parent star.</a:t>
                      </a:r>
                    </a:p>
                    <a:p>
                      <a:pPr marL="169863" marR="0" lvl="0" indent="-169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Sensitivity limit: H-band magnitude~13</a:t>
                      </a:r>
                    </a:p>
                    <a:p>
                      <a:pPr marL="169863" marR="0" lvl="0" indent="-1698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Contrast between planet and star: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sym typeface="Symbol" pitchFamily="2" charset="2"/>
                        </a:rPr>
                        <a:t>Δ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H~10 magnitudes (factor of 10</a:t>
                      </a:r>
                      <a:r>
                        <a:rPr kumimoji="0" lang="en-US" alt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620334"/>
                  </a:ext>
                </a:extLst>
              </a:tr>
            </a:tbl>
          </a:graphicData>
        </a:graphic>
      </p:graphicFrame>
      <p:sp>
        <p:nvSpPr>
          <p:cNvPr id="33809" name="Rectangle 79">
            <a:extLst>
              <a:ext uri="{FF2B5EF4-FFF2-40B4-BE49-F238E27FC236}">
                <a16:creationId xmlns:a16="http://schemas.microsoft.com/office/drawing/2014/main" id="{4FC4FD6A-3E17-4840-BC29-F7C021EDB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" y="4918075"/>
            <a:ext cx="7591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600"/>
          </a:p>
        </p:txBody>
      </p:sp>
      <p:sp>
        <p:nvSpPr>
          <p:cNvPr id="33810" name="TextBox 1">
            <a:extLst>
              <a:ext uri="{FF2B5EF4-FFF2-40B4-BE49-F238E27FC236}">
                <a16:creationId xmlns:a16="http://schemas.microsoft.com/office/drawing/2014/main" id="{44CE9912-DEBB-044B-AD15-70010A61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47244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000" baseline="-25000"/>
              <a:t>Notes:</a:t>
            </a:r>
          </a:p>
          <a:p>
            <a:pPr>
              <a:spcBef>
                <a:spcPts val="600"/>
              </a:spcBef>
            </a:pPr>
            <a:r>
              <a:rPr lang="en-US" altLang="en-US" sz="2000" baseline="-25000"/>
              <a:t>1 AU = distance from earth to Sun</a:t>
            </a:r>
          </a:p>
          <a:p>
            <a:pPr>
              <a:spcBef>
                <a:spcPts val="600"/>
              </a:spcBef>
            </a:pPr>
            <a:r>
              <a:rPr lang="en-US" altLang="en-US" sz="2000" baseline="-25000"/>
              <a:t>H band is centered at a wavelength of 1.6 microns</a:t>
            </a:r>
          </a:p>
          <a:p>
            <a:pPr>
              <a:spcBef>
                <a:spcPts val="600"/>
              </a:spcBef>
            </a:pPr>
            <a:r>
              <a:rPr lang="en-US" altLang="en-US" sz="2000" baseline="-25000"/>
              <a:t>Magnitude: “Faintness" as viewed from Earth.</a:t>
            </a:r>
          </a:p>
        </p:txBody>
      </p:sp>
      <p:pic>
        <p:nvPicPr>
          <p:cNvPr id="33811" name="Picture 2" descr="MagnitudeDefinition.png">
            <a:extLst>
              <a:ext uri="{FF2B5EF4-FFF2-40B4-BE49-F238E27FC236}">
                <a16:creationId xmlns:a16="http://schemas.microsoft.com/office/drawing/2014/main" id="{9FA89FE1-B5B3-EA42-B29D-7CC1AB8CE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6248400"/>
            <a:ext cx="2057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>
            <a:extLst>
              <a:ext uri="{FF2B5EF4-FFF2-40B4-BE49-F238E27FC236}">
                <a16:creationId xmlns:a16="http://schemas.microsoft.com/office/drawing/2014/main" id="{4F335BFC-B078-CE4D-9FD7-231A5D692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53DA89-BEE4-3444-A988-BCA821FE494B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2E70AD61-4CC4-DA4D-9FFD-240BCA631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accent2"/>
                </a:solidFill>
              </a:rPr>
              <a:t>Defining Performance Requirements based on Goal</a:t>
            </a:r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A191BA9-9F77-9041-8C48-2B9F8B858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Resources: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Advisors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Your research advisor/colleagues/professors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Or I can put you in touch with an AO instrumentation expert in your field – please ask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White Papers for astronomy teams: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Astro 2010 Decadal Survey: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600" dirty="0"/>
              <a:t>Science White Papers: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>
                <a:hlinkClick r:id="rId3"/>
              </a:rPr>
              <a:t>https://baas.aas.org/community/astro2020-science-white-papers/</a:t>
            </a:r>
            <a:endParaRPr lang="en-US" sz="1600" dirty="0"/>
          </a:p>
          <a:p>
            <a:pPr lvl="3" eaLnBrk="1" hangingPunct="1">
              <a:lnSpc>
                <a:spcPct val="90000"/>
              </a:lnSpc>
            </a:pPr>
            <a:r>
              <a:rPr lang="en-US" altLang="en-US" sz="1600" dirty="0"/>
              <a:t>Project White Papers (including instruments):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dirty="0">
                <a:hlinkClick r:id="rId4"/>
              </a:rPr>
              <a:t>https://baas.aas.org/community/astro2020-apc-white-papers/</a:t>
            </a:r>
            <a:endParaRPr lang="en-US" sz="16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Iterate with me by email.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6">
            <a:extLst>
              <a:ext uri="{FF2B5EF4-FFF2-40B4-BE49-F238E27FC236}">
                <a16:creationId xmlns:a16="http://schemas.microsoft.com/office/drawing/2014/main" id="{7701EE5E-401D-6342-9C45-EAEA2551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AEC06F1-DAD0-9742-9B9D-3F8583130096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AA03CEB4-5FCF-2E46-8331-5A91E2D6C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Goal-driven design: Starting with science goal vs. starting with performance requirements</a:t>
            </a:r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A5FB103-1ECB-B14B-BF2B-1CEB2DB8175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1981200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What if you optimize your AO system to do the best on your science goal?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Science goal: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Image exoplanets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How frequent are Jupiter-type exoplanets seen around solar-type stars?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Leads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Observing hundreds of nearby stars and counting which ones have Jupiter-type exoplanets orbiting them.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2C935FD-0FDF-3543-A031-9C9ABC1F821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3886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What if you optimize your AO system to get the best performance?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Performance requirement: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Get best possible contrast (dynamic range)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What is the faintest planet we can image next to a bright star?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Leads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This AO system would need such a bright natural guide star to measure the wavefront that it could only observe the ~10 brightest nearby stars that exist.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93D34284-B212-244A-9E13-F2DD4CE54B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Expectations for Final Project Presentations: mini-CoDR</a:t>
            </a:r>
            <a:endParaRPr lang="en-US" altLang="en-US"/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06349D42-1C8D-4E45-A287-1E6055BC4E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(CoDR = Conceptual Design Review)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>
            <a:extLst>
              <a:ext uri="{FF2B5EF4-FFF2-40B4-BE49-F238E27FC236}">
                <a16:creationId xmlns:a16="http://schemas.microsoft.com/office/drawing/2014/main" id="{03559A1E-7185-2742-8746-7A164CFD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2C15A36-CF1B-C749-BA1E-AD32BFB50148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E66476B2-6BFC-F549-945C-63B27FE60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accent2"/>
                </a:solidFill>
              </a:rPr>
              <a:t>Conceptual Design Review (CoDR)</a:t>
            </a:r>
            <a:endParaRPr lang="en-US" alt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11A0CDD-E2DF-5847-8405-4285F3EFF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4876800"/>
          </a:xfrm>
        </p:spPr>
        <p:txBody>
          <a:bodyPr/>
          <a:lstStyle/>
          <a:p>
            <a:pPr eaLnBrk="1" hangingPunct="1">
              <a:spcBef>
                <a:spcPts val="2475"/>
              </a:spcBef>
            </a:pPr>
            <a:r>
              <a:rPr lang="en-US" altLang="en-US" sz="2800" dirty="0"/>
              <a:t>Basic science goal and performance requirements</a:t>
            </a:r>
          </a:p>
          <a:p>
            <a:pPr eaLnBrk="1" hangingPunct="1">
              <a:spcBef>
                <a:spcPts val="2475"/>
              </a:spcBef>
            </a:pPr>
            <a:r>
              <a:rPr lang="en-US" altLang="en-US" sz="2800" dirty="0"/>
              <a:t>Purpose: Demonstrate feasibility of design to solve problem/answer question</a:t>
            </a:r>
          </a:p>
          <a:p>
            <a:pPr eaLnBrk="1" hangingPunct="1">
              <a:spcBef>
                <a:spcPts val="2475"/>
              </a:spcBef>
            </a:pPr>
            <a:r>
              <a:rPr lang="en-US" altLang="en-US" sz="2800" dirty="0"/>
              <a:t>Describe system and sub-components but </a:t>
            </a:r>
            <a:r>
              <a:rPr lang="en-US" altLang="en-US" sz="2800" dirty="0" err="1"/>
              <a:t>doesn</a:t>
            </a:r>
            <a:r>
              <a:rPr lang="ja-JP" altLang="en-US" sz="2800"/>
              <a:t>’</a:t>
            </a:r>
            <a:r>
              <a:rPr lang="en-US" altLang="ja-JP" sz="2800" dirty="0"/>
              <a:t>t have to show they</a:t>
            </a:r>
            <a:r>
              <a:rPr lang="ja-JP" altLang="en-US" sz="2800"/>
              <a:t>’</a:t>
            </a:r>
            <a:r>
              <a:rPr lang="en-US" altLang="ja-JP" sz="2800" dirty="0"/>
              <a:t>re the best design</a:t>
            </a:r>
          </a:p>
          <a:p>
            <a:pPr eaLnBrk="1" hangingPunct="1">
              <a:spcBef>
                <a:spcPts val="2475"/>
              </a:spcBef>
            </a:pPr>
            <a:r>
              <a:rPr lang="en-US" altLang="en-US" sz="2800" dirty="0"/>
              <a:t>Identify areas of technical risk, for example new technologies or techniques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>
            <a:extLst>
              <a:ext uri="{FF2B5EF4-FFF2-40B4-BE49-F238E27FC236}">
                <a16:creationId xmlns:a16="http://schemas.microsoft.com/office/drawing/2014/main" id="{9410DDBC-2146-A54A-90B4-7DB8C590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2BEB6C0-4F39-F942-953D-02EF6FA3AFE7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786B0784-D233-F346-A49F-5C8AA592F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mini-CoDR Expectations</a:t>
            </a:r>
            <a:endParaRPr lang="en-US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F730A3E-D402-8A4E-99E1-0D1EC706F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4953000"/>
          </a:xfrm>
        </p:spPr>
        <p:txBody>
          <a:bodyPr/>
          <a:lstStyle/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Instrument name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Science goals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Performance requirements flowing from science goals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Proposed telescope/location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DM (type, </a:t>
            </a:r>
            <a:r>
              <a:rPr lang="en-US" altLang="en-US" sz="2400" dirty="0" err="1">
                <a:latin typeface="Helvetica" pitchFamily="2" charset="0"/>
              </a:rPr>
              <a:t>dof</a:t>
            </a:r>
            <a:r>
              <a:rPr lang="en-US" altLang="en-US" sz="2400" dirty="0">
                <a:latin typeface="Helvetica" pitchFamily="2" charset="0"/>
              </a:rPr>
              <a:t>)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WFS (type, sensitivity, # </a:t>
            </a:r>
            <a:r>
              <a:rPr lang="en-US" altLang="en-US" sz="2400" dirty="0" err="1">
                <a:latin typeface="Helvetica" pitchFamily="2" charset="0"/>
              </a:rPr>
              <a:t>subapertures</a:t>
            </a:r>
            <a:r>
              <a:rPr lang="en-US" altLang="en-US" sz="2400" dirty="0">
                <a:latin typeface="Helvetica" pitchFamily="2" charset="0"/>
              </a:rPr>
              <a:t>)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Science instrument (IR imager, optical spectrograph, …)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Block diagram of AO system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Type and magnitude of reference </a:t>
            </a:r>
            <a:r>
              <a:rPr lang="ja-JP" altLang="en-US" sz="2400"/>
              <a:t>“</a:t>
            </a:r>
            <a:r>
              <a:rPr lang="en-US" altLang="ja-JP" sz="2400" dirty="0">
                <a:latin typeface="Helvetica" pitchFamily="2" charset="0"/>
              </a:rPr>
              <a:t>star</a:t>
            </a:r>
            <a:r>
              <a:rPr lang="ja-JP" altLang="en-US" sz="2400"/>
              <a:t>”</a:t>
            </a:r>
            <a:r>
              <a:rPr lang="en-US" altLang="ja-JP" sz="2400" dirty="0"/>
              <a:t> (natural, laser)</a:t>
            </a:r>
            <a:endParaRPr lang="en-US" altLang="ja-JP" sz="2400" dirty="0">
              <a:latin typeface="Helvetica" pitchFamily="2" charset="0"/>
            </a:endParaRP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Field of view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 err="1">
                <a:latin typeface="Helvetica" pitchFamily="2" charset="0"/>
              </a:rPr>
              <a:t>Wavefront</a:t>
            </a:r>
            <a:r>
              <a:rPr lang="en-US" altLang="en-US" sz="2400" dirty="0">
                <a:latin typeface="Helvetica" pitchFamily="2" charset="0"/>
              </a:rPr>
              <a:t> error budget</a:t>
            </a:r>
          </a:p>
          <a:p>
            <a:pPr marL="609600" indent="-609600" eaLnBrk="1" hangingPunct="1">
              <a:spcBef>
                <a:spcPts val="800"/>
              </a:spcBef>
              <a:buFontTx/>
              <a:buAutoNum type="arabicPeriod"/>
            </a:pPr>
            <a:r>
              <a:rPr lang="en-US" altLang="en-US" sz="2400" dirty="0">
                <a:latin typeface="Helvetica" pitchFamily="2" charset="0"/>
              </a:rPr>
              <a:t>Describe the main risks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>
            <a:extLst>
              <a:ext uri="{FF2B5EF4-FFF2-40B4-BE49-F238E27FC236}">
                <a16:creationId xmlns:a16="http://schemas.microsoft.com/office/drawing/2014/main" id="{F4E0EF49-6757-8E42-86B4-F35C2723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265B872-B8B1-104F-BB04-1AF872A507B1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B9AE0FF2-9DEE-3942-BE98-0F791D305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Bonus @ mini-CoDR</a:t>
            </a:r>
            <a:endParaRPr lang="en-US" altLang="en-US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A7B317C-604A-8B41-B112-A62804730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Acronym for your AO system/instrument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Logo (!)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Your Roles: Principle Investigator (PI), Project Scientist, Project Manager, user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Optical layout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Observing plan/how data will be gathered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Plan for data reduction/pipeline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Project timeline</a:t>
            </a:r>
          </a:p>
          <a:p>
            <a:pPr marL="609600" indent="-609600" eaLnBrk="1" hangingPunct="1">
              <a:spcBef>
                <a:spcPts val="1200"/>
              </a:spcBef>
              <a:buFontTx/>
              <a:buAutoNum type="arabicPeriod"/>
            </a:pPr>
            <a:r>
              <a:rPr lang="en-US" altLang="en-US" sz="2400">
                <a:latin typeface="Helvetica" pitchFamily="2" charset="0"/>
              </a:rPr>
              <a:t>Estimate (guess?) total project cost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>
            <a:extLst>
              <a:ext uri="{FF2B5EF4-FFF2-40B4-BE49-F238E27FC236}">
                <a16:creationId xmlns:a16="http://schemas.microsoft.com/office/drawing/2014/main" id="{1FF24FDB-6DD9-044A-8D44-AA7624AA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43C190B-921B-EC4E-93A9-9C9F94D2618C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E630D5C5-AE4B-3845-BAC5-369F2EA54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716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2800"/>
              <a:t>Purpose of Starter: To introduce existing AO systems and get you thinking about science goals and design choices</a:t>
            </a:r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A8165DD-22EE-A347-845B-C1A5E7C79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458200" cy="3962400"/>
          </a:xfrm>
        </p:spPr>
        <p:txBody>
          <a:bodyPr/>
          <a:lstStyle/>
          <a:p>
            <a:pPr marL="514350" indent="-514350" eaLnBrk="1" hangingPunct="1">
              <a:spcBef>
                <a:spcPts val="1875"/>
              </a:spcBef>
              <a:buFontTx/>
              <a:buAutoNum type="arabicPeriod"/>
            </a:pPr>
            <a:r>
              <a:rPr lang="en-US" altLang="en-US" sz="2800" dirty="0"/>
              <a:t>Comparing/contrasting several different AO systems and their results when imaging the same extrasolar planetary system (HR 8799)</a:t>
            </a:r>
          </a:p>
          <a:p>
            <a:pPr marL="514350" indent="-514350" eaLnBrk="1" hangingPunct="1">
              <a:spcBef>
                <a:spcPts val="1875"/>
              </a:spcBef>
              <a:buFontTx/>
              <a:buAutoNum type="arabicPeriod"/>
            </a:pPr>
            <a:r>
              <a:rPr lang="en-US" altLang="en-US" sz="2800" dirty="0"/>
              <a:t>Discussion</a:t>
            </a:r>
          </a:p>
          <a:p>
            <a:pPr marL="514350" indent="-514350" eaLnBrk="1" hangingPunct="1">
              <a:spcBef>
                <a:spcPts val="1875"/>
              </a:spcBef>
              <a:buFontTx/>
              <a:buAutoNum type="arabicPeriod"/>
            </a:pPr>
            <a:r>
              <a:rPr lang="en-US" altLang="en-US" sz="2800" dirty="0"/>
              <a:t>Goal-driven design: iterative</a:t>
            </a:r>
          </a:p>
          <a:p>
            <a:pPr marL="914400" lvl="1" indent="-457200" eaLnBrk="1" hangingPunct="1">
              <a:spcBef>
                <a:spcPts val="1875"/>
              </a:spcBef>
              <a:buFontTx/>
              <a:buChar char="•"/>
            </a:pPr>
            <a:r>
              <a:rPr lang="en-US" altLang="en-US" sz="2400" dirty="0"/>
              <a:t>Science Case            Performance Requirements</a:t>
            </a:r>
          </a:p>
          <a:p>
            <a:pPr marL="514350" indent="-514350" eaLnBrk="1" hangingPunct="1">
              <a:spcBef>
                <a:spcPts val="1875"/>
              </a:spcBef>
              <a:buFontTx/>
              <a:buAutoNum type="arabicPeriod"/>
            </a:pPr>
            <a:r>
              <a:rPr lang="en-US" altLang="en-US" sz="2800" dirty="0"/>
              <a:t>Expectations for final presentation / mini-</a:t>
            </a:r>
            <a:r>
              <a:rPr lang="en-US" altLang="en-US" sz="2800" dirty="0" err="1"/>
              <a:t>CoDR</a:t>
            </a:r>
            <a:endParaRPr lang="en-US" altLang="en-US" sz="2800" dirty="0"/>
          </a:p>
          <a:p>
            <a:pPr marL="514350" indent="-514350" eaLnBrk="1" hangingPunct="1">
              <a:spcBef>
                <a:spcPts val="1875"/>
              </a:spcBef>
              <a:buFontTx/>
              <a:buAutoNum type="arabicPeriod"/>
            </a:pPr>
            <a:r>
              <a:rPr lang="en-US" altLang="en-US" sz="2800" dirty="0"/>
              <a:t>A bit about Project Management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DFE3970-28F9-484B-9750-1DB84868C2E8}"/>
              </a:ext>
            </a:extLst>
          </p:cNvPr>
          <p:cNvCxnSpPr/>
          <p:nvPr/>
        </p:nvCxnSpPr>
        <p:spPr bwMode="auto">
          <a:xfrm>
            <a:off x="3276600" y="5029200"/>
            <a:ext cx="609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>
            <a:extLst>
              <a:ext uri="{FF2B5EF4-FFF2-40B4-BE49-F238E27FC236}">
                <a16:creationId xmlns:a16="http://schemas.microsoft.com/office/drawing/2014/main" id="{59DAD4A4-F351-8240-B99B-1101B64A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4F3D2DF-3C49-B441-BB3D-9B57F4AA9E42}" type="slidenum">
              <a:rPr lang="en-US" altLang="en-US" sz="1400"/>
              <a:pPr/>
              <a:t>20</a:t>
            </a:fld>
            <a:endParaRPr lang="en-US" altLang="en-US" sz="14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C19885D6-5724-B043-A6CD-09A1CF828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Project Due Dates</a:t>
            </a:r>
            <a:endParaRPr lang="en-US" altLang="en-US" sz="400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4F93219-7C42-4343-83EA-8DC0A003E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82000" cy="5791200"/>
          </a:xfrm>
        </p:spPr>
        <p:txBody>
          <a:bodyPr/>
          <a:lstStyle/>
          <a:p>
            <a:pPr marL="609600" indent="-609600" eaLnBrk="1" hangingPunct="1">
              <a:spcBef>
                <a:spcPts val="1400"/>
              </a:spcBef>
              <a:buFontTx/>
              <a:buAutoNum type="arabicPeriod"/>
            </a:pPr>
            <a:r>
              <a:rPr lang="en-US" altLang="en-US" sz="2400" b="1" dirty="0"/>
              <a:t>Today: Starters. </a:t>
            </a:r>
            <a:r>
              <a:rPr lang="en-US" altLang="en-US" sz="2400" dirty="0"/>
              <a:t>Choosing AO parameters. </a:t>
            </a:r>
          </a:p>
          <a:p>
            <a:pPr marL="609600" indent="-609600" eaLnBrk="1" hangingPunct="1">
              <a:spcBef>
                <a:spcPts val="1400"/>
              </a:spcBef>
              <a:buFontTx/>
              <a:buAutoNum type="arabicPeriod"/>
            </a:pPr>
            <a:r>
              <a:rPr lang="en-US" altLang="en-US" sz="2400" b="1" dirty="0"/>
              <a:t>February 11</a:t>
            </a:r>
            <a:r>
              <a:rPr lang="en-US" altLang="en-US" sz="2400" b="1" baseline="30000" dirty="0"/>
              <a:t>th</a:t>
            </a:r>
            <a:r>
              <a:rPr lang="en-US" altLang="en-US" sz="2400" b="1" dirty="0"/>
              <a:t>: Focused Investigation</a:t>
            </a:r>
            <a:r>
              <a:rPr lang="en-US" altLang="en-US" sz="2400" dirty="0"/>
              <a:t> - Specific science question you want to answer with your AO systems</a:t>
            </a:r>
          </a:p>
          <a:p>
            <a:pPr marL="609600" indent="-609600" eaLnBrk="1" hangingPunct="1">
              <a:spcBef>
                <a:spcPts val="1400"/>
              </a:spcBef>
              <a:buFontTx/>
              <a:buAutoNum type="arabicPeriod"/>
            </a:pPr>
            <a:r>
              <a:rPr lang="en-US" altLang="en-US" sz="2400" b="1" dirty="0"/>
              <a:t>Feb 18: Performance Requirements -</a:t>
            </a:r>
            <a:r>
              <a:rPr lang="en-US" altLang="en-US" sz="2400" dirty="0"/>
              <a:t> First draft due.  Iterate with me, especially if you need more help than White Papers and local experts. </a:t>
            </a:r>
          </a:p>
          <a:p>
            <a:pPr marL="609600" indent="-609600" eaLnBrk="1" hangingPunct="1">
              <a:spcBef>
                <a:spcPts val="1400"/>
              </a:spcBef>
              <a:buFontTx/>
              <a:buAutoNum type="arabicPeriod"/>
            </a:pPr>
            <a:r>
              <a:rPr lang="en-US" altLang="en-US" sz="2400" b="1" dirty="0"/>
              <a:t>Second half of February:</a:t>
            </a:r>
            <a:r>
              <a:rPr lang="en-US" altLang="en-US" sz="2400" dirty="0"/>
              <a:t> Move from performance requirements to AO design </a:t>
            </a:r>
          </a:p>
          <a:p>
            <a:pPr marL="609600" indent="-609600" eaLnBrk="1" hangingPunct="1">
              <a:spcBef>
                <a:spcPts val="1400"/>
              </a:spcBef>
              <a:buFontTx/>
              <a:buAutoNum type="arabicPeriod"/>
            </a:pPr>
            <a:r>
              <a:rPr lang="en-US" altLang="en-US" sz="2400" b="1" dirty="0"/>
              <a:t>March 5</a:t>
            </a:r>
            <a:r>
              <a:rPr lang="en-US" altLang="en-US" sz="2400" b="1" baseline="30000" dirty="0"/>
              <a:t>th</a:t>
            </a:r>
            <a:r>
              <a:rPr lang="en-US" altLang="en-US" sz="2400" b="1" dirty="0"/>
              <a:t>: Project Presentations</a:t>
            </a:r>
          </a:p>
          <a:p>
            <a:pPr marL="609600" indent="-609600" eaLnBrk="1" hangingPunct="1">
              <a:spcBef>
                <a:spcPts val="1400"/>
              </a:spcBef>
              <a:buFontTx/>
              <a:buAutoNum type="arabicPeriod"/>
            </a:pPr>
            <a:r>
              <a:rPr lang="en-US" altLang="en-US" sz="2400" b="1" dirty="0"/>
              <a:t>March 10</a:t>
            </a:r>
            <a:r>
              <a:rPr lang="en-US" altLang="en-US" sz="2400" b="1" baseline="30000" dirty="0"/>
              <a:t>th</a:t>
            </a:r>
            <a:r>
              <a:rPr lang="en-US" altLang="en-US" sz="2400" b="1" dirty="0"/>
              <a:t>: Project Synthesis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E36BB-5ED0-D246-B6C1-790B4750A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0C700-4FA3-8842-9165-CBB685D6A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CB8FB-3C57-7B40-B73F-C7E191F5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F91A-73F1-EB43-9E8C-8AB43DCE9D0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610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C21A0A6D-50D2-CA4E-8DC6-96939D6A9C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FYI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B6413187-B3D0-F44F-BA2D-B97A1F8300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Project Management Overview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5">
            <a:extLst>
              <a:ext uri="{FF2B5EF4-FFF2-40B4-BE49-F238E27FC236}">
                <a16:creationId xmlns:a16="http://schemas.microsoft.com/office/drawing/2014/main" id="{9CBF1B3A-56F3-5246-B217-7BCDF6E81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DDCE40D-952F-D240-9046-7FBF80175BBB}" type="slidenum">
              <a:rPr lang="en-US" altLang="en-US" sz="1400"/>
              <a:pPr/>
              <a:t>23</a:t>
            </a:fld>
            <a:endParaRPr lang="en-US" altLang="en-US" sz="14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C7A6441D-5994-4A47-A300-15FF04A3B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accent2"/>
                </a:solidFill>
              </a:rPr>
              <a:t>Project Management: Levels of Design Reviews</a:t>
            </a:r>
            <a:endParaRPr lang="en-US" alt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FD592F6-C5F6-5D49-811B-65A48B08E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Conceptual Design Review (CoDR)</a:t>
            </a:r>
          </a:p>
          <a:p>
            <a:pPr marL="990600" lvl="1" indent="-533400" eaLnBrk="1" hangingPunct="1"/>
            <a:r>
              <a:rPr lang="en-US" altLang="en-US" sz="2000"/>
              <a:t>a.k.a. Feasibility Design Review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Preliminary Design Review (PDR)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Critical Design Review (CDR)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Pre-Ship Review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Integration and Testing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Commissioning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400"/>
              <a:t>Facility-Class Instrument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2D49D44D-9C6B-5242-9D21-964D79309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14800"/>
            <a:ext cx="3733800" cy="1917700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/>
              <a:t>Note: Terminology and definitions are approximate, and vary from community to community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>
            <a:extLst>
              <a:ext uri="{FF2B5EF4-FFF2-40B4-BE49-F238E27FC236}">
                <a16:creationId xmlns:a16="http://schemas.microsoft.com/office/drawing/2014/main" id="{7CCA5DD7-5E9A-8842-AB77-739277EC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CE817D-8189-5940-BDFB-67DEAD4F32F7}" type="slidenum">
              <a:rPr lang="en-US" altLang="en-US" sz="1400"/>
              <a:pPr/>
              <a:t>24</a:t>
            </a:fld>
            <a:endParaRPr lang="en-US" altLang="en-US" sz="14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9C15139F-5C3D-3A4E-9C35-369C65C2A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solidFill>
                  <a:schemeClr val="accent2"/>
                </a:solidFill>
              </a:rPr>
              <a:t>Conceptual Design Review (CoDR)</a:t>
            </a:r>
            <a:endParaRPr lang="en-US" alt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61A4C34-A272-7742-B570-D5750DE35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Basic science goal and performance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Purpose: Demonstrate feasibility of design to solve problem/answer question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Describe system and sub-components but doesn</a:t>
            </a:r>
            <a:r>
              <a:rPr lang="ja-JP" altLang="en-US" sz="2800"/>
              <a:t>’</a:t>
            </a:r>
            <a:r>
              <a:rPr lang="en-US" altLang="ja-JP" sz="2800"/>
              <a:t>t have to show they</a:t>
            </a:r>
            <a:r>
              <a:rPr lang="ja-JP" altLang="en-US" sz="2800"/>
              <a:t>’</a:t>
            </a:r>
            <a:r>
              <a:rPr lang="en-US" altLang="ja-JP" sz="2800"/>
              <a:t>re the best design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Identify areas of technical risk, for example new technologies or techniques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7141B17D-4FAE-254A-B929-6D831239E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384925"/>
            <a:ext cx="8266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http://www.ing.iac.es/~docs/wht/naomi/wht-naomi-87/wht-naomi-87.html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5">
            <a:extLst>
              <a:ext uri="{FF2B5EF4-FFF2-40B4-BE49-F238E27FC236}">
                <a16:creationId xmlns:a16="http://schemas.microsoft.com/office/drawing/2014/main" id="{B7483B5D-C491-9841-9E3E-47D208EA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3F0A280-9213-3743-9FEB-7383F33CC7F9}" type="slidenum">
              <a:rPr lang="en-US" altLang="en-US" sz="1400"/>
              <a:pPr/>
              <a:t>25</a:t>
            </a:fld>
            <a:endParaRPr lang="en-US" altLang="en-US" sz="1400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97C2909F-4E95-AA44-8916-82136724C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Preliminary Design Review</a:t>
            </a:r>
            <a:endParaRPr lang="en-US" alt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C3D9DCB-C31A-794B-B5D0-8AEDA3D50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Detailed science goal and performance requirements</a:t>
            </a:r>
          </a:p>
          <a:p>
            <a:pPr eaLnBrk="1" hangingPunct="1"/>
            <a:r>
              <a:rPr lang="en-US" altLang="en-US" sz="2400"/>
              <a:t>Operational requirements/constraints</a:t>
            </a:r>
          </a:p>
          <a:p>
            <a:pPr eaLnBrk="1" hangingPunct="1"/>
            <a:r>
              <a:rPr lang="en-US" altLang="en-US" sz="2400"/>
              <a:t>Timeline/plan for building</a:t>
            </a:r>
          </a:p>
          <a:p>
            <a:pPr eaLnBrk="1" hangingPunct="1"/>
            <a:r>
              <a:rPr lang="en-US" altLang="en-US" sz="2400"/>
              <a:t>Details about instrument design</a:t>
            </a:r>
          </a:p>
          <a:p>
            <a:pPr eaLnBrk="1" hangingPunct="1"/>
            <a:r>
              <a:rPr lang="en-US" altLang="en-US" sz="2400"/>
              <a:t>Cost/budget</a:t>
            </a:r>
          </a:p>
          <a:p>
            <a:pPr eaLnBrk="1" hangingPunct="1"/>
            <a:r>
              <a:rPr lang="en-US" altLang="en-US" sz="2400"/>
              <a:t>Alternate choices under consideration</a:t>
            </a:r>
          </a:p>
          <a:p>
            <a:pPr eaLnBrk="1" hangingPunct="1"/>
            <a:r>
              <a:rPr lang="en-US" altLang="en-US" sz="2400"/>
              <a:t>Plan for mitigating risks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45FF9A99-4147-4845-9D5C-0D7D87DAB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384925"/>
            <a:ext cx="8266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http://www.ing.iac.es/~docs/wht/naomi/wht-naomi-87/wht-naomi-87.html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5">
            <a:extLst>
              <a:ext uri="{FF2B5EF4-FFF2-40B4-BE49-F238E27FC236}">
                <a16:creationId xmlns:a16="http://schemas.microsoft.com/office/drawing/2014/main" id="{7C26937A-6279-B741-9FF6-FB7BEC84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DEA9F7B-08BB-4946-B1B8-7FAB49BF4939}" type="slidenum">
              <a:rPr lang="en-US" altLang="en-US" sz="1400"/>
              <a:pPr/>
              <a:t>26</a:t>
            </a:fld>
            <a:endParaRPr lang="en-US" altLang="en-US" sz="14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6EEF6F9B-E644-DE43-9F3E-B8B9A7B46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Critical Design Review</a:t>
            </a:r>
            <a:endParaRPr lang="en-US" alt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8FC9554-E8D8-694E-9142-F7A32CA2F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Full designs for individual components</a:t>
            </a:r>
          </a:p>
          <a:p>
            <a:pPr eaLnBrk="1" hangingPunct="1"/>
            <a:r>
              <a:rPr lang="en-US" altLang="en-US"/>
              <a:t>Full design for system</a:t>
            </a:r>
          </a:p>
          <a:p>
            <a:pPr eaLnBrk="1" hangingPunct="1"/>
            <a:r>
              <a:rPr lang="en-US" altLang="en-US"/>
              <a:t>Detailed plan for building</a:t>
            </a:r>
          </a:p>
          <a:p>
            <a:pPr eaLnBrk="1" hangingPunct="1"/>
            <a:r>
              <a:rPr lang="en-US" altLang="en-US"/>
              <a:t>Timelines and Gantt charts</a:t>
            </a:r>
          </a:p>
          <a:p>
            <a:pPr eaLnBrk="1" hangingPunct="1"/>
            <a:r>
              <a:rPr lang="en-US" altLang="en-US"/>
              <a:t>Budget review</a:t>
            </a:r>
          </a:p>
          <a:p>
            <a:pPr eaLnBrk="1" hangingPunct="1"/>
            <a:r>
              <a:rPr lang="en-US" altLang="en-US"/>
              <a:t>Scale models</a:t>
            </a:r>
          </a:p>
          <a:p>
            <a:pPr eaLnBrk="1" hangingPunct="1"/>
            <a:r>
              <a:rPr lang="en-US" altLang="en-US"/>
              <a:t>Simulations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5">
            <a:extLst>
              <a:ext uri="{FF2B5EF4-FFF2-40B4-BE49-F238E27FC236}">
                <a16:creationId xmlns:a16="http://schemas.microsoft.com/office/drawing/2014/main" id="{C2D6F15D-1C39-4F4D-A281-996D78B52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A47C57-1C6F-0148-82A6-AF72B169B518}" type="slidenum">
              <a:rPr lang="en-US" altLang="en-US" sz="1400"/>
              <a:pPr/>
              <a:t>27</a:t>
            </a:fld>
            <a:endParaRPr lang="en-US" altLang="en-US" sz="1400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F2ADE106-428B-7B4D-926C-4F3CDCB86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Final Stages</a:t>
            </a:r>
            <a:endParaRPr lang="en-US" alt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4C75B1BE-4177-D547-B865-2DA8515A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Pre-Ship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Do subsystem components meet spec? Are they ready to ship to telescope?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Integration and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Put all components together and run performance tests under realistic observing conditions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Commissioning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On-sky testing of anything that couldn’t be tested in lab, and in regular observing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Facility-class Instrument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At this stage, the instrument is finished </a:t>
            </a:r>
            <a:r>
              <a:rPr lang="ja-JP" altLang="en-US" sz="2400"/>
              <a:t>“</a:t>
            </a:r>
            <a:r>
              <a:rPr lang="en-US" altLang="ja-JP" sz="2400"/>
              <a:t>engineering</a:t>
            </a:r>
            <a:r>
              <a:rPr lang="ja-JP" altLang="en-US" sz="2400"/>
              <a:t>”</a:t>
            </a:r>
            <a:r>
              <a:rPr lang="en-US" altLang="ja-JP" sz="2400"/>
              <a:t> and is now ready for </a:t>
            </a:r>
            <a:r>
              <a:rPr lang="ja-JP" altLang="en-US" sz="2400"/>
              <a:t>“</a:t>
            </a:r>
            <a:r>
              <a:rPr lang="en-US" altLang="ja-JP" sz="2400"/>
              <a:t>science</a:t>
            </a:r>
            <a:r>
              <a:rPr lang="ja-JP" altLang="en-US" sz="2400"/>
              <a:t>”</a:t>
            </a:r>
            <a:r>
              <a:rPr lang="en-US" altLang="ja-JP" sz="2400"/>
              <a:t> by the wider user community!</a:t>
            </a:r>
            <a:endParaRPr lang="en-US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F3E6-43C3-0F4E-9EB4-4595A8207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8799 Planetary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53821-1DD4-2B40-A2FF-A9DD738B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F91A-73F1-EB43-9E8C-8AB43DCE9D0F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453071-57A7-2A4D-ABBB-E083CADDB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975427"/>
            <a:ext cx="44704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6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>
            <a:extLst>
              <a:ext uri="{FF2B5EF4-FFF2-40B4-BE49-F238E27FC236}">
                <a16:creationId xmlns:a16="http://schemas.microsoft.com/office/drawing/2014/main" id="{D2A3322E-391D-3D4E-B06D-B31568D1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358480-1989-F343-ABBC-CBB1DAC1B006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graphicFrame>
        <p:nvGraphicFramePr>
          <p:cNvPr id="92365" name="Group 205">
            <a:extLst>
              <a:ext uri="{FF2B5EF4-FFF2-40B4-BE49-F238E27FC236}">
                <a16:creationId xmlns:a16="http://schemas.microsoft.com/office/drawing/2014/main" id="{48CEF850-B9D1-6547-B05C-BA4E4E4EB487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819400"/>
          <a:ext cx="7126288" cy="3275013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308520183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58200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55408553"/>
                    </a:ext>
                  </a:extLst>
                </a:gridCol>
                <a:gridCol w="874712">
                  <a:extLst>
                    <a:ext uri="{9D8B030D-6E8A-4147-A177-3AD203B41FA5}">
                      <a16:colId xmlns:a16="http://schemas.microsoft.com/office/drawing/2014/main" val="341602527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3284835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val="4154278555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591311918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686146013"/>
                    </a:ext>
                  </a:extLst>
                </a:gridCol>
              </a:tblGrid>
              <a:tr h="990600"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System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AO System/Science Camera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Special Observational Techniques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λ observed 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HR8799</a:t>
                      </a:r>
                    </a:p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Planets imaged</a:t>
                      </a:r>
                      <a:b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(b/c/d/e)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SED (Temp of planets)</a:t>
                      </a:r>
                    </a:p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(Yes/No)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Orbits/ Positions (Yes/No)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Strehl ratio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963685"/>
                  </a:ext>
                </a:extLst>
              </a:tr>
              <a:tr h="762000"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LBT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FLAO/PISCES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ADI/2D star subtraction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H, Ks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b,c,d,e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No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80+% 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418867"/>
                  </a:ext>
                </a:extLst>
              </a:tr>
              <a:tr h="766763"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Keck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Keck AO/NIRC2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ADI, LOCI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H, K, L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b,c,d,e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60% ?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73387"/>
                  </a:ext>
                </a:extLst>
              </a:tr>
              <a:tr h="755650"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MMT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MMTAO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PSF subtractions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3.8 mic, 3.1, 4.8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b,c,d only </a:t>
                      </a:r>
                      <a:b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at 3.8 mic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Yes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822325">
                        <a:spcBef>
                          <a:spcPct val="20000"/>
                        </a:spcBef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822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8223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??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58957"/>
                  </a:ext>
                </a:extLst>
              </a:tr>
            </a:tbl>
          </a:graphicData>
        </a:graphic>
      </p:graphicFrame>
      <p:sp>
        <p:nvSpPr>
          <p:cNvPr id="19505" name="Rectangle 199">
            <a:extLst>
              <a:ext uri="{FF2B5EF4-FFF2-40B4-BE49-F238E27FC236}">
                <a16:creationId xmlns:a16="http://schemas.microsoft.com/office/drawing/2014/main" id="{4F619933-7586-EF40-816E-A1862691DE12}"/>
              </a:ext>
            </a:extLst>
          </p:cNvPr>
          <p:cNvSpPr>
            <a:spLocks/>
          </p:cNvSpPr>
          <p:nvPr/>
        </p:nvSpPr>
        <p:spPr bwMode="auto">
          <a:xfrm>
            <a:off x="1143000" y="1600200"/>
            <a:ext cx="3440113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900">
                <a:latin typeface="Gill Sans" panose="020B0502020104020203" pitchFamily="34" charset="-79"/>
                <a:sym typeface="Gill Sans" panose="020B0502020104020203" pitchFamily="34" charset="-79"/>
              </a:rPr>
              <a:t>Observation Details</a:t>
            </a:r>
          </a:p>
        </p:txBody>
      </p:sp>
      <p:sp>
        <p:nvSpPr>
          <p:cNvPr id="19506" name="Rectangle 200">
            <a:extLst>
              <a:ext uri="{FF2B5EF4-FFF2-40B4-BE49-F238E27FC236}">
                <a16:creationId xmlns:a16="http://schemas.microsoft.com/office/drawing/2014/main" id="{B65006CD-3951-EC46-95F0-648EC68067D6}"/>
              </a:ext>
            </a:extLst>
          </p:cNvPr>
          <p:cNvSpPr>
            <a:spLocks/>
          </p:cNvSpPr>
          <p:nvPr/>
        </p:nvSpPr>
        <p:spPr bwMode="auto">
          <a:xfrm>
            <a:off x="5715000" y="1600200"/>
            <a:ext cx="228123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900">
                <a:latin typeface="Gill Sans" panose="020B0502020104020203" pitchFamily="34" charset="-79"/>
                <a:sym typeface="Gill Sans" panose="020B0502020104020203" pitchFamily="34" charset="-79"/>
              </a:rPr>
              <a:t>Science Results</a:t>
            </a:r>
          </a:p>
        </p:txBody>
      </p:sp>
      <p:sp>
        <p:nvSpPr>
          <p:cNvPr id="19507" name="TextBox 1">
            <a:extLst>
              <a:ext uri="{FF2B5EF4-FFF2-40B4-BE49-F238E27FC236}">
                <a16:creationId xmlns:a16="http://schemas.microsoft.com/office/drawing/2014/main" id="{DFF129D9-D62B-3E43-9777-2F0C55C10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04800"/>
            <a:ext cx="5133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HR 8799 Planetary System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>
            <a:extLst>
              <a:ext uri="{FF2B5EF4-FFF2-40B4-BE49-F238E27FC236}">
                <a16:creationId xmlns:a16="http://schemas.microsoft.com/office/drawing/2014/main" id="{8C39D4F5-22AB-E240-BDF4-3C09C7EB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A6624D3-0C40-434D-883D-AF44C8D24BFD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graphicFrame>
        <p:nvGraphicFramePr>
          <p:cNvPr id="93186" name="Group 2">
            <a:extLst>
              <a:ext uri="{FF2B5EF4-FFF2-40B4-BE49-F238E27FC236}">
                <a16:creationId xmlns:a16="http://schemas.microsoft.com/office/drawing/2014/main" id="{130320F2-96A7-3243-AAA9-C2626DFCF16C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1600200"/>
          <a:ext cx="5383213" cy="3244849"/>
        </p:xfrm>
        <a:graphic>
          <a:graphicData uri="http://schemas.openxmlformats.org/drawingml/2006/table">
            <a:tbl>
              <a:tblPr/>
              <a:tblGrid>
                <a:gridCol w="77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System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  <a:tab pos="822325" algn="l"/>
                        </a:tabLst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Telescope</a:t>
                      </a:r>
                    </a:p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  <a:tab pos="822325" algn="l"/>
                        </a:tabLst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Diameter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Site/r</a:t>
                      </a:r>
                      <a:r>
                        <a:rPr kumimoji="0" lang="en-US" sz="13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DM and </a:t>
                      </a:r>
                      <a:r>
                        <a:rPr kumimoji="0" lang="en-US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dof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WFS Type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AO Bench location (</a:t>
                      </a:r>
                      <a:r>
                        <a:rPr kumimoji="0" lang="en-US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Cassegrain</a:t>
                      </a: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 </a:t>
                      </a:r>
                      <a:r>
                        <a:rPr kumimoji="0" lang="en-US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Nasmyth</a:t>
                      </a: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?)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49"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LBT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8.4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 cm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627 DSM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Pyramid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Bent Gregorian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Keck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20-25 cm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249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Contin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Face Sheet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S-H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Nasmyth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MMT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6.5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 cm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336 DSM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S-H</a:t>
                      </a: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2232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Ritchie-Chretien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Seconday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9" marR="69" marT="69" marB="6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43" name="Rectangle 199">
            <a:extLst>
              <a:ext uri="{FF2B5EF4-FFF2-40B4-BE49-F238E27FC236}">
                <a16:creationId xmlns:a16="http://schemas.microsoft.com/office/drawing/2014/main" id="{87460A6F-0A12-894A-AA02-D090D58DCEFA}"/>
              </a:ext>
            </a:extLst>
          </p:cNvPr>
          <p:cNvSpPr>
            <a:spLocks/>
          </p:cNvSpPr>
          <p:nvPr/>
        </p:nvSpPr>
        <p:spPr bwMode="auto">
          <a:xfrm>
            <a:off x="2971800" y="381000"/>
            <a:ext cx="35226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223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900">
                <a:latin typeface="Gill Sans" panose="020B0502020104020203" pitchFamily="34" charset="-79"/>
                <a:sym typeface="Gill Sans" panose="020B0502020104020203" pitchFamily="34" charset="-79"/>
              </a:rPr>
              <a:t>AO System Parameters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49A8C98-2C57-B746-A2B9-93C6BC92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FD356D50-6138-8442-BC44-3F9CC3708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/>
              <a:t>Here are images of the HR 8799 planetary system with these three AO systems</a:t>
            </a: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9B76B1CF-3F7C-2444-A28E-A715CB07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606EB98-BA1D-B340-8FBF-1C74A15D2CD6}" type="slidenum">
              <a:rPr lang="en-US" altLang="en-US" sz="1400"/>
              <a:pPr/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3BC2441C-C185-B64C-88FD-9B0D3404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altLang="en-US"/>
              <a:t>Keck 2 AO</a:t>
            </a:r>
          </a:p>
        </p:txBody>
      </p:sp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F8C7C3CC-77E8-5942-91E9-1BBD17A0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B63F9C9-3444-3B47-8D40-58D5E6F3807F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pic>
        <p:nvPicPr>
          <p:cNvPr id="24579" name="Picture 1" descr="Keck_hr8799e.jpg">
            <a:extLst>
              <a:ext uri="{FF2B5EF4-FFF2-40B4-BE49-F238E27FC236}">
                <a16:creationId xmlns:a16="http://schemas.microsoft.com/office/drawing/2014/main" id="{854DAEC1-A2C3-9D40-B565-760218C41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14400"/>
            <a:ext cx="58674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8C7146A0-5A2D-2C42-AA32-A08FC39A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altLang="en-US" sz="4000"/>
              <a:t>LBT H-band (1.6 microns) </a:t>
            </a:r>
            <a:br>
              <a:rPr lang="en-US" altLang="en-US" sz="4000"/>
            </a:br>
            <a:r>
              <a:rPr lang="en-US" altLang="en-US" sz="4000"/>
              <a:t>and 3.3 microns</a:t>
            </a:r>
          </a:p>
        </p:txBody>
      </p:sp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83BE4829-C828-7844-9544-0D034413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AD4DAF5-ABE7-B044-BC38-3EE6ACCDBA0E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pic>
        <p:nvPicPr>
          <p:cNvPr id="25603" name="Picture 4" descr="LBT_H_and_3.3microns.jpg">
            <a:extLst>
              <a:ext uri="{FF2B5EF4-FFF2-40B4-BE49-F238E27FC236}">
                <a16:creationId xmlns:a16="http://schemas.microsoft.com/office/drawing/2014/main" id="{3469C53C-5620-FB42-969F-30D0C3640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315200" cy="518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Box 5">
            <a:extLst>
              <a:ext uri="{FF2B5EF4-FFF2-40B4-BE49-F238E27FC236}">
                <a16:creationId xmlns:a16="http://schemas.microsoft.com/office/drawing/2014/main" id="{960CFCEB-C3AB-084C-B887-DC16BFF97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953000"/>
            <a:ext cx="1176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H band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529FF54C-ADF2-1846-8D2A-A8A3919F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MMT AO 3.3 – 4.8 microns</a:t>
            </a:r>
          </a:p>
        </p:txBody>
      </p:sp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62B5AEB0-940F-9442-BF77-AEF85E1D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B40A28-8D9F-E944-B8A3-6269A68E64DE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pic>
        <p:nvPicPr>
          <p:cNvPr id="26627" name="Picture 1" descr="HR8799_MMT_L&amp;M.png">
            <a:extLst>
              <a:ext uri="{FF2B5EF4-FFF2-40B4-BE49-F238E27FC236}">
                <a16:creationId xmlns:a16="http://schemas.microsoft.com/office/drawing/2014/main" id="{82EEC21C-675E-844B-ABDA-DCA82110D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Box 2">
            <a:extLst>
              <a:ext uri="{FF2B5EF4-FFF2-40B4-BE49-F238E27FC236}">
                <a16:creationId xmlns:a16="http://schemas.microsoft.com/office/drawing/2014/main" id="{D5C6C862-C1C6-114F-AB97-F33D7D74E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76800"/>
            <a:ext cx="1862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2 planets detected</a:t>
            </a:r>
          </a:p>
        </p:txBody>
      </p:sp>
      <p:sp>
        <p:nvSpPr>
          <p:cNvPr id="26629" name="TextBox 6">
            <a:extLst>
              <a:ext uri="{FF2B5EF4-FFF2-40B4-BE49-F238E27FC236}">
                <a16:creationId xmlns:a16="http://schemas.microsoft.com/office/drawing/2014/main" id="{36C2C539-9F8D-3448-BA5B-8F641B000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76800"/>
            <a:ext cx="1862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3 planets detected</a:t>
            </a:r>
          </a:p>
        </p:txBody>
      </p:sp>
      <p:sp>
        <p:nvSpPr>
          <p:cNvPr id="26630" name="TextBox 7">
            <a:extLst>
              <a:ext uri="{FF2B5EF4-FFF2-40B4-BE49-F238E27FC236}">
                <a16:creationId xmlns:a16="http://schemas.microsoft.com/office/drawing/2014/main" id="{8501ECFC-0C43-A240-B01D-E7C148EBF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876800"/>
            <a:ext cx="1862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0 planets detected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1600</Words>
  <Application>Microsoft Macintosh PowerPoint</Application>
  <PresentationFormat>On-screen Show (4:3)</PresentationFormat>
  <Paragraphs>287</Paragraphs>
  <Slides>27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ＭＳ Ｐゴシック</vt:lpstr>
      <vt:lpstr>Gill Sans</vt:lpstr>
      <vt:lpstr>Symbol</vt:lpstr>
      <vt:lpstr>Helvetica</vt:lpstr>
      <vt:lpstr>Blank Presentation</vt:lpstr>
      <vt:lpstr>Class Project:  Focused Investigation</vt:lpstr>
      <vt:lpstr>Purpose of Starter: To introduce existing AO systems and get you thinking about science goals and design choices</vt:lpstr>
      <vt:lpstr>HR 8799 Planetary System</vt:lpstr>
      <vt:lpstr>PowerPoint Presentation</vt:lpstr>
      <vt:lpstr>PowerPoint Presentation</vt:lpstr>
      <vt:lpstr>PowerPoint Presentation</vt:lpstr>
      <vt:lpstr>Keck 2 AO</vt:lpstr>
      <vt:lpstr>LBT H-band (1.6 microns)  and 3.3 microns</vt:lpstr>
      <vt:lpstr>MMT AO 3.3 – 4.8 microns</vt:lpstr>
      <vt:lpstr>Discussion about comparative AO</vt:lpstr>
      <vt:lpstr>Where are we going with this?</vt:lpstr>
      <vt:lpstr>Goal-driven design: Design AO system/select AO components based on science goals</vt:lpstr>
      <vt:lpstr>Performance Requirements: Example</vt:lpstr>
      <vt:lpstr>Defining Performance Requirements based on Goal</vt:lpstr>
      <vt:lpstr>Goal-driven design: Starting with science goal vs. starting with performance requirements</vt:lpstr>
      <vt:lpstr>Expectations for Final Project Presentations: mini-CoDR</vt:lpstr>
      <vt:lpstr>Conceptual Design Review (CoDR)</vt:lpstr>
      <vt:lpstr>mini-CoDR Expectations</vt:lpstr>
      <vt:lpstr>Bonus @ mini-CoDR</vt:lpstr>
      <vt:lpstr>Project Due Dates</vt:lpstr>
      <vt:lpstr>PowerPoint Presentation</vt:lpstr>
      <vt:lpstr>FYI</vt:lpstr>
      <vt:lpstr>Project Management: Levels of Design Reviews</vt:lpstr>
      <vt:lpstr>Conceptual Design Review (CoDR)</vt:lpstr>
      <vt:lpstr>Preliminary Design Review</vt:lpstr>
      <vt:lpstr>Critical Design Review</vt:lpstr>
      <vt:lpstr>Final Stages</vt:lpstr>
    </vt:vector>
  </TitlesOfParts>
  <Company>Laboratory for Adaptive Optics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Inquiry Project -- Starters Designing your own AO System</dc:title>
  <dc:creator>Katie Morzinski</dc:creator>
  <cp:lastModifiedBy>Claire Max</cp:lastModifiedBy>
  <cp:revision>341</cp:revision>
  <cp:lastPrinted>2013-02-05T08:21:42Z</cp:lastPrinted>
  <dcterms:created xsi:type="dcterms:W3CDTF">2010-04-20T23:14:55Z</dcterms:created>
  <dcterms:modified xsi:type="dcterms:W3CDTF">2020-02-06T07:05:24Z</dcterms:modified>
</cp:coreProperties>
</file>